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3"/>
  </p:notesMasterIdLst>
  <p:sldIdLst>
    <p:sldId id="256" r:id="rId2"/>
    <p:sldId id="259" r:id="rId3"/>
    <p:sldId id="263" r:id="rId4"/>
    <p:sldId id="421" r:id="rId5"/>
    <p:sldId id="422" r:id="rId6"/>
    <p:sldId id="420" r:id="rId7"/>
    <p:sldId id="274" r:id="rId8"/>
    <p:sldId id="317" r:id="rId9"/>
    <p:sldId id="294" r:id="rId10"/>
    <p:sldId id="393" r:id="rId11"/>
    <p:sldId id="321" r:id="rId12"/>
    <p:sldId id="424" r:id="rId13"/>
    <p:sldId id="431" r:id="rId14"/>
    <p:sldId id="328" r:id="rId15"/>
    <p:sldId id="432" r:id="rId16"/>
    <p:sldId id="405" r:id="rId17"/>
    <p:sldId id="269" r:id="rId18"/>
    <p:sldId id="407" r:id="rId19"/>
    <p:sldId id="410" r:id="rId20"/>
    <p:sldId id="423" r:id="rId21"/>
    <p:sldId id="381"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68"/>
    <p:restoredTop sz="75646"/>
  </p:normalViewPr>
  <p:slideViewPr>
    <p:cSldViewPr snapToGrid="0" snapToObjects="1">
      <p:cViewPr varScale="1">
        <p:scale>
          <a:sx n="78" d="100"/>
          <a:sy n="78" d="100"/>
        </p:scale>
        <p:origin x="192" y="5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B8CB42-7AA4-4E08-BBE1-9E296A07C8FB}" type="doc">
      <dgm:prSet loTypeId="urn:microsoft.com/office/officeart/2005/8/layout/default" loCatId="list" qsTypeId="urn:microsoft.com/office/officeart/2005/8/quickstyle/simple2" qsCatId="simple" csTypeId="urn:microsoft.com/office/officeart/2005/8/colors/accent6_2" csCatId="accent6"/>
      <dgm:spPr/>
      <dgm:t>
        <a:bodyPr/>
        <a:lstStyle/>
        <a:p>
          <a:endParaRPr lang="en-US"/>
        </a:p>
      </dgm:t>
    </dgm:pt>
    <dgm:pt modelId="{6C88538A-B199-411F-AEFE-527EA98A5C4C}">
      <dgm:prSet/>
      <dgm:spPr/>
      <dgm:t>
        <a:bodyPr/>
        <a:lstStyle/>
        <a:p>
          <a:r>
            <a:rPr lang="en-GB"/>
            <a:t>Certain</a:t>
          </a:r>
          <a:endParaRPr lang="en-US"/>
        </a:p>
      </dgm:t>
    </dgm:pt>
    <dgm:pt modelId="{25616D33-C364-4044-AB92-E240C6C10FBC}" type="parTrans" cxnId="{71DF7B10-CF9A-4E71-8059-A3E2ED8E56B9}">
      <dgm:prSet/>
      <dgm:spPr/>
      <dgm:t>
        <a:bodyPr/>
        <a:lstStyle/>
        <a:p>
          <a:endParaRPr lang="en-US"/>
        </a:p>
      </dgm:t>
    </dgm:pt>
    <dgm:pt modelId="{C1D21F8D-D826-4F8C-A364-DCC01E1162A5}" type="sibTrans" cxnId="{71DF7B10-CF9A-4E71-8059-A3E2ED8E56B9}">
      <dgm:prSet/>
      <dgm:spPr/>
      <dgm:t>
        <a:bodyPr/>
        <a:lstStyle/>
        <a:p>
          <a:endParaRPr lang="en-US"/>
        </a:p>
      </dgm:t>
    </dgm:pt>
    <dgm:pt modelId="{F815FD32-DE74-402B-B67D-54B8AC290AA7}">
      <dgm:prSet/>
      <dgm:spPr/>
      <dgm:t>
        <a:bodyPr/>
        <a:lstStyle/>
        <a:p>
          <a:r>
            <a:rPr lang="en-GB"/>
            <a:t>Specific</a:t>
          </a:r>
          <a:endParaRPr lang="en-US"/>
        </a:p>
      </dgm:t>
    </dgm:pt>
    <dgm:pt modelId="{C4F3C926-FEFE-4D3A-BA40-A4BA23B47378}" type="parTrans" cxnId="{9719BA47-615C-443D-B1CE-1BC2E0F15B35}">
      <dgm:prSet/>
      <dgm:spPr/>
      <dgm:t>
        <a:bodyPr/>
        <a:lstStyle/>
        <a:p>
          <a:endParaRPr lang="en-US"/>
        </a:p>
      </dgm:t>
    </dgm:pt>
    <dgm:pt modelId="{02DA3349-8BAE-4BC6-8FD8-197491B9F01E}" type="sibTrans" cxnId="{9719BA47-615C-443D-B1CE-1BC2E0F15B35}">
      <dgm:prSet/>
      <dgm:spPr/>
      <dgm:t>
        <a:bodyPr/>
        <a:lstStyle/>
        <a:p>
          <a:endParaRPr lang="en-US"/>
        </a:p>
      </dgm:t>
    </dgm:pt>
    <dgm:pt modelId="{0666186B-E7E8-48D5-95BE-DD0C186324A1}">
      <dgm:prSet/>
      <dgm:spPr/>
      <dgm:t>
        <a:bodyPr/>
        <a:lstStyle/>
        <a:p>
          <a:r>
            <a:rPr lang="en-GB"/>
            <a:t>Immediate</a:t>
          </a:r>
          <a:endParaRPr lang="en-US"/>
        </a:p>
      </dgm:t>
    </dgm:pt>
    <dgm:pt modelId="{A9729C20-CC43-4B5C-B4E9-A6F0F4F9CB6B}" type="parTrans" cxnId="{0B846BF5-43F7-4C6D-9588-1EFF80D942D9}">
      <dgm:prSet/>
      <dgm:spPr/>
      <dgm:t>
        <a:bodyPr/>
        <a:lstStyle/>
        <a:p>
          <a:endParaRPr lang="en-US"/>
        </a:p>
      </dgm:t>
    </dgm:pt>
    <dgm:pt modelId="{0B4A20B9-7225-4517-9709-D7B7FC453240}" type="sibTrans" cxnId="{0B846BF5-43F7-4C6D-9588-1EFF80D942D9}">
      <dgm:prSet/>
      <dgm:spPr/>
      <dgm:t>
        <a:bodyPr/>
        <a:lstStyle/>
        <a:p>
          <a:endParaRPr lang="en-US"/>
        </a:p>
      </dgm:t>
    </dgm:pt>
    <dgm:pt modelId="{6A3675FA-CA06-4F13-B586-39465F37AC4F}">
      <dgm:prSet/>
      <dgm:spPr/>
      <dgm:t>
        <a:bodyPr/>
        <a:lstStyle/>
        <a:p>
          <a:r>
            <a:rPr lang="en-GB"/>
            <a:t>Constructive</a:t>
          </a:r>
          <a:endParaRPr lang="en-US"/>
        </a:p>
      </dgm:t>
    </dgm:pt>
    <dgm:pt modelId="{F3ABC0B5-C33A-404D-9937-162063177C57}" type="parTrans" cxnId="{86EEE6B3-BCA4-49F6-8157-90EF8A674E8D}">
      <dgm:prSet/>
      <dgm:spPr/>
      <dgm:t>
        <a:bodyPr/>
        <a:lstStyle/>
        <a:p>
          <a:endParaRPr lang="en-US"/>
        </a:p>
      </dgm:t>
    </dgm:pt>
    <dgm:pt modelId="{BC0A995C-024D-4AA6-9A03-B46D8C7D98CE}" type="sibTrans" cxnId="{86EEE6B3-BCA4-49F6-8157-90EF8A674E8D}">
      <dgm:prSet/>
      <dgm:spPr/>
      <dgm:t>
        <a:bodyPr/>
        <a:lstStyle/>
        <a:p>
          <a:endParaRPr lang="en-US"/>
        </a:p>
      </dgm:t>
    </dgm:pt>
    <dgm:pt modelId="{5A5BBBC2-05FB-4B90-8E4F-ED8FFFAF2255}">
      <dgm:prSet/>
      <dgm:spPr/>
      <dgm:t>
        <a:bodyPr/>
        <a:lstStyle/>
        <a:p>
          <a:r>
            <a:rPr lang="en-GB"/>
            <a:t>Simple</a:t>
          </a:r>
          <a:endParaRPr lang="en-US"/>
        </a:p>
      </dgm:t>
    </dgm:pt>
    <dgm:pt modelId="{666A4578-4DD5-4C81-B0CF-D6CBA7E7E85C}" type="parTrans" cxnId="{3569C64E-9E7F-4FFB-9328-06F78AC3BA4D}">
      <dgm:prSet/>
      <dgm:spPr/>
      <dgm:t>
        <a:bodyPr/>
        <a:lstStyle/>
        <a:p>
          <a:endParaRPr lang="en-US"/>
        </a:p>
      </dgm:t>
    </dgm:pt>
    <dgm:pt modelId="{C80FB1C3-9DA5-4A2E-8ECE-057B8DF1D68D}" type="sibTrans" cxnId="{3569C64E-9E7F-4FFB-9328-06F78AC3BA4D}">
      <dgm:prSet/>
      <dgm:spPr/>
      <dgm:t>
        <a:bodyPr/>
        <a:lstStyle/>
        <a:p>
          <a:endParaRPr lang="en-US"/>
        </a:p>
      </dgm:t>
    </dgm:pt>
    <dgm:pt modelId="{3E3DC73D-2DBD-478E-A730-5A5597842D8C}">
      <dgm:prSet/>
      <dgm:spPr/>
      <dgm:t>
        <a:bodyPr/>
        <a:lstStyle/>
        <a:p>
          <a:r>
            <a:rPr lang="en-GB"/>
            <a:t>Goal directed</a:t>
          </a:r>
          <a:endParaRPr lang="en-US"/>
        </a:p>
      </dgm:t>
    </dgm:pt>
    <dgm:pt modelId="{981C5394-F07E-4A2C-AA43-D25AB4E27053}" type="parTrans" cxnId="{DBD0245B-1672-42FD-B006-C37C54236111}">
      <dgm:prSet/>
      <dgm:spPr/>
      <dgm:t>
        <a:bodyPr/>
        <a:lstStyle/>
        <a:p>
          <a:endParaRPr lang="en-US"/>
        </a:p>
      </dgm:t>
    </dgm:pt>
    <dgm:pt modelId="{01751AA4-60DF-49E2-9078-4054DE0B72C0}" type="sibTrans" cxnId="{DBD0245B-1672-42FD-B006-C37C54236111}">
      <dgm:prSet/>
      <dgm:spPr/>
      <dgm:t>
        <a:bodyPr/>
        <a:lstStyle/>
        <a:p>
          <a:endParaRPr lang="en-US"/>
        </a:p>
      </dgm:t>
    </dgm:pt>
    <dgm:pt modelId="{DE381990-DD38-5641-B725-7FA001EDDE17}" type="pres">
      <dgm:prSet presAssocID="{DBB8CB42-7AA4-4E08-BBE1-9E296A07C8FB}" presName="diagram" presStyleCnt="0">
        <dgm:presLayoutVars>
          <dgm:dir/>
          <dgm:resizeHandles val="exact"/>
        </dgm:presLayoutVars>
      </dgm:prSet>
      <dgm:spPr/>
    </dgm:pt>
    <dgm:pt modelId="{E0DB8FD5-AB9F-DB43-9403-DE8BB624C295}" type="pres">
      <dgm:prSet presAssocID="{6C88538A-B199-411F-AEFE-527EA98A5C4C}" presName="node" presStyleLbl="node1" presStyleIdx="0" presStyleCnt="6">
        <dgm:presLayoutVars>
          <dgm:bulletEnabled val="1"/>
        </dgm:presLayoutVars>
      </dgm:prSet>
      <dgm:spPr/>
    </dgm:pt>
    <dgm:pt modelId="{A435D4E5-7906-2B44-8575-489B07DC67D3}" type="pres">
      <dgm:prSet presAssocID="{C1D21F8D-D826-4F8C-A364-DCC01E1162A5}" presName="sibTrans" presStyleCnt="0"/>
      <dgm:spPr/>
    </dgm:pt>
    <dgm:pt modelId="{DA973F54-0711-944E-838A-B07C92E9354F}" type="pres">
      <dgm:prSet presAssocID="{F815FD32-DE74-402B-B67D-54B8AC290AA7}" presName="node" presStyleLbl="node1" presStyleIdx="1" presStyleCnt="6">
        <dgm:presLayoutVars>
          <dgm:bulletEnabled val="1"/>
        </dgm:presLayoutVars>
      </dgm:prSet>
      <dgm:spPr/>
    </dgm:pt>
    <dgm:pt modelId="{DAB22D7B-1C69-1647-8B99-3C1FEBD49780}" type="pres">
      <dgm:prSet presAssocID="{02DA3349-8BAE-4BC6-8FD8-197491B9F01E}" presName="sibTrans" presStyleCnt="0"/>
      <dgm:spPr/>
    </dgm:pt>
    <dgm:pt modelId="{79D63DA7-1D7E-F545-A7A1-DCBF6A682B5E}" type="pres">
      <dgm:prSet presAssocID="{0666186B-E7E8-48D5-95BE-DD0C186324A1}" presName="node" presStyleLbl="node1" presStyleIdx="2" presStyleCnt="6">
        <dgm:presLayoutVars>
          <dgm:bulletEnabled val="1"/>
        </dgm:presLayoutVars>
      </dgm:prSet>
      <dgm:spPr/>
    </dgm:pt>
    <dgm:pt modelId="{CF41E53F-2792-9846-AB44-18ED63DDFEC8}" type="pres">
      <dgm:prSet presAssocID="{0B4A20B9-7225-4517-9709-D7B7FC453240}" presName="sibTrans" presStyleCnt="0"/>
      <dgm:spPr/>
    </dgm:pt>
    <dgm:pt modelId="{66F0E765-8E10-7141-9145-78937D32369F}" type="pres">
      <dgm:prSet presAssocID="{6A3675FA-CA06-4F13-B586-39465F37AC4F}" presName="node" presStyleLbl="node1" presStyleIdx="3" presStyleCnt="6">
        <dgm:presLayoutVars>
          <dgm:bulletEnabled val="1"/>
        </dgm:presLayoutVars>
      </dgm:prSet>
      <dgm:spPr/>
    </dgm:pt>
    <dgm:pt modelId="{65D9E0D5-5BA8-AE4E-A83F-53EB30BD1A9B}" type="pres">
      <dgm:prSet presAssocID="{BC0A995C-024D-4AA6-9A03-B46D8C7D98CE}" presName="sibTrans" presStyleCnt="0"/>
      <dgm:spPr/>
    </dgm:pt>
    <dgm:pt modelId="{782A8C44-727D-7348-83C9-A36181D28BDD}" type="pres">
      <dgm:prSet presAssocID="{5A5BBBC2-05FB-4B90-8E4F-ED8FFFAF2255}" presName="node" presStyleLbl="node1" presStyleIdx="4" presStyleCnt="6">
        <dgm:presLayoutVars>
          <dgm:bulletEnabled val="1"/>
        </dgm:presLayoutVars>
      </dgm:prSet>
      <dgm:spPr/>
    </dgm:pt>
    <dgm:pt modelId="{C8120F79-2FF2-2B40-8A97-A804CB8D7BC3}" type="pres">
      <dgm:prSet presAssocID="{C80FB1C3-9DA5-4A2E-8ECE-057B8DF1D68D}" presName="sibTrans" presStyleCnt="0"/>
      <dgm:spPr/>
    </dgm:pt>
    <dgm:pt modelId="{4011371A-2878-D840-8A71-5246E272F0D6}" type="pres">
      <dgm:prSet presAssocID="{3E3DC73D-2DBD-478E-A730-5A5597842D8C}" presName="node" presStyleLbl="node1" presStyleIdx="5" presStyleCnt="6">
        <dgm:presLayoutVars>
          <dgm:bulletEnabled val="1"/>
        </dgm:presLayoutVars>
      </dgm:prSet>
      <dgm:spPr/>
    </dgm:pt>
  </dgm:ptLst>
  <dgm:cxnLst>
    <dgm:cxn modelId="{71DF7B10-CF9A-4E71-8059-A3E2ED8E56B9}" srcId="{DBB8CB42-7AA4-4E08-BBE1-9E296A07C8FB}" destId="{6C88538A-B199-411F-AEFE-527EA98A5C4C}" srcOrd="0" destOrd="0" parTransId="{25616D33-C364-4044-AB92-E240C6C10FBC}" sibTransId="{C1D21F8D-D826-4F8C-A364-DCC01E1162A5}"/>
    <dgm:cxn modelId="{0B119818-9150-5F43-889B-2C885F9B239E}" type="presOf" srcId="{F815FD32-DE74-402B-B67D-54B8AC290AA7}" destId="{DA973F54-0711-944E-838A-B07C92E9354F}" srcOrd="0" destOrd="0" presId="urn:microsoft.com/office/officeart/2005/8/layout/default"/>
    <dgm:cxn modelId="{9719BA47-615C-443D-B1CE-1BC2E0F15B35}" srcId="{DBB8CB42-7AA4-4E08-BBE1-9E296A07C8FB}" destId="{F815FD32-DE74-402B-B67D-54B8AC290AA7}" srcOrd="1" destOrd="0" parTransId="{C4F3C926-FEFE-4D3A-BA40-A4BA23B47378}" sibTransId="{02DA3349-8BAE-4BC6-8FD8-197491B9F01E}"/>
    <dgm:cxn modelId="{3569C64E-9E7F-4FFB-9328-06F78AC3BA4D}" srcId="{DBB8CB42-7AA4-4E08-BBE1-9E296A07C8FB}" destId="{5A5BBBC2-05FB-4B90-8E4F-ED8FFFAF2255}" srcOrd="4" destOrd="0" parTransId="{666A4578-4DD5-4C81-B0CF-D6CBA7E7E85C}" sibTransId="{C80FB1C3-9DA5-4A2E-8ECE-057B8DF1D68D}"/>
    <dgm:cxn modelId="{EEB97F57-ACDB-B34C-8134-1D0F7D65E101}" type="presOf" srcId="{5A5BBBC2-05FB-4B90-8E4F-ED8FFFAF2255}" destId="{782A8C44-727D-7348-83C9-A36181D28BDD}" srcOrd="0" destOrd="0" presId="urn:microsoft.com/office/officeart/2005/8/layout/default"/>
    <dgm:cxn modelId="{DBD0245B-1672-42FD-B006-C37C54236111}" srcId="{DBB8CB42-7AA4-4E08-BBE1-9E296A07C8FB}" destId="{3E3DC73D-2DBD-478E-A730-5A5597842D8C}" srcOrd="5" destOrd="0" parTransId="{981C5394-F07E-4A2C-AA43-D25AB4E27053}" sibTransId="{01751AA4-60DF-49E2-9078-4054DE0B72C0}"/>
    <dgm:cxn modelId="{86EEE6B3-BCA4-49F6-8157-90EF8A674E8D}" srcId="{DBB8CB42-7AA4-4E08-BBE1-9E296A07C8FB}" destId="{6A3675FA-CA06-4F13-B586-39465F37AC4F}" srcOrd="3" destOrd="0" parTransId="{F3ABC0B5-C33A-404D-9937-162063177C57}" sibTransId="{BC0A995C-024D-4AA6-9A03-B46D8C7D98CE}"/>
    <dgm:cxn modelId="{200C9CC7-EDA9-CC44-A1A3-761F85E5FA28}" type="presOf" srcId="{0666186B-E7E8-48D5-95BE-DD0C186324A1}" destId="{79D63DA7-1D7E-F545-A7A1-DCBF6A682B5E}" srcOrd="0" destOrd="0" presId="urn:microsoft.com/office/officeart/2005/8/layout/default"/>
    <dgm:cxn modelId="{87C8CEDC-DF0A-A240-87A1-5A6178821EDE}" type="presOf" srcId="{3E3DC73D-2DBD-478E-A730-5A5597842D8C}" destId="{4011371A-2878-D840-8A71-5246E272F0D6}" srcOrd="0" destOrd="0" presId="urn:microsoft.com/office/officeart/2005/8/layout/default"/>
    <dgm:cxn modelId="{EB699DEB-9856-9A4A-A2BC-470D82E114CA}" type="presOf" srcId="{6A3675FA-CA06-4F13-B586-39465F37AC4F}" destId="{66F0E765-8E10-7141-9145-78937D32369F}" srcOrd="0" destOrd="0" presId="urn:microsoft.com/office/officeart/2005/8/layout/default"/>
    <dgm:cxn modelId="{0B846BF5-43F7-4C6D-9588-1EFF80D942D9}" srcId="{DBB8CB42-7AA4-4E08-BBE1-9E296A07C8FB}" destId="{0666186B-E7E8-48D5-95BE-DD0C186324A1}" srcOrd="2" destOrd="0" parTransId="{A9729C20-CC43-4B5C-B4E9-A6F0F4F9CB6B}" sibTransId="{0B4A20B9-7225-4517-9709-D7B7FC453240}"/>
    <dgm:cxn modelId="{FDD277FC-C334-0E4A-9DB2-1D999B4FEC74}" type="presOf" srcId="{DBB8CB42-7AA4-4E08-BBE1-9E296A07C8FB}" destId="{DE381990-DD38-5641-B725-7FA001EDDE17}" srcOrd="0" destOrd="0" presId="urn:microsoft.com/office/officeart/2005/8/layout/default"/>
    <dgm:cxn modelId="{25A3F5FF-4638-8542-88C8-9D463F206BF4}" type="presOf" srcId="{6C88538A-B199-411F-AEFE-527EA98A5C4C}" destId="{E0DB8FD5-AB9F-DB43-9403-DE8BB624C295}" srcOrd="0" destOrd="0" presId="urn:microsoft.com/office/officeart/2005/8/layout/default"/>
    <dgm:cxn modelId="{0301E118-1150-0A40-8B14-D60669B84A6D}" type="presParOf" srcId="{DE381990-DD38-5641-B725-7FA001EDDE17}" destId="{E0DB8FD5-AB9F-DB43-9403-DE8BB624C295}" srcOrd="0" destOrd="0" presId="urn:microsoft.com/office/officeart/2005/8/layout/default"/>
    <dgm:cxn modelId="{1B3CD3E2-CFDA-F041-B350-CFD46F10C957}" type="presParOf" srcId="{DE381990-DD38-5641-B725-7FA001EDDE17}" destId="{A435D4E5-7906-2B44-8575-489B07DC67D3}" srcOrd="1" destOrd="0" presId="urn:microsoft.com/office/officeart/2005/8/layout/default"/>
    <dgm:cxn modelId="{C3132BF3-EC33-F249-90B8-E76C04455A60}" type="presParOf" srcId="{DE381990-DD38-5641-B725-7FA001EDDE17}" destId="{DA973F54-0711-944E-838A-B07C92E9354F}" srcOrd="2" destOrd="0" presId="urn:microsoft.com/office/officeart/2005/8/layout/default"/>
    <dgm:cxn modelId="{B4A0E519-168E-8446-A5DC-50BE67EF68A4}" type="presParOf" srcId="{DE381990-DD38-5641-B725-7FA001EDDE17}" destId="{DAB22D7B-1C69-1647-8B99-3C1FEBD49780}" srcOrd="3" destOrd="0" presId="urn:microsoft.com/office/officeart/2005/8/layout/default"/>
    <dgm:cxn modelId="{748B180D-FB5A-F547-B273-FC4AB2006B6C}" type="presParOf" srcId="{DE381990-DD38-5641-B725-7FA001EDDE17}" destId="{79D63DA7-1D7E-F545-A7A1-DCBF6A682B5E}" srcOrd="4" destOrd="0" presId="urn:microsoft.com/office/officeart/2005/8/layout/default"/>
    <dgm:cxn modelId="{ADEC23F2-30AB-4D4C-91C9-D46B6F605507}" type="presParOf" srcId="{DE381990-DD38-5641-B725-7FA001EDDE17}" destId="{CF41E53F-2792-9846-AB44-18ED63DDFEC8}" srcOrd="5" destOrd="0" presId="urn:microsoft.com/office/officeart/2005/8/layout/default"/>
    <dgm:cxn modelId="{C0FCA087-4448-CE4B-A112-797CABEA42FC}" type="presParOf" srcId="{DE381990-DD38-5641-B725-7FA001EDDE17}" destId="{66F0E765-8E10-7141-9145-78937D32369F}" srcOrd="6" destOrd="0" presId="urn:microsoft.com/office/officeart/2005/8/layout/default"/>
    <dgm:cxn modelId="{5D273FE2-D661-0F41-976D-7C075A47AEA0}" type="presParOf" srcId="{DE381990-DD38-5641-B725-7FA001EDDE17}" destId="{65D9E0D5-5BA8-AE4E-A83F-53EB30BD1A9B}" srcOrd="7" destOrd="0" presId="urn:microsoft.com/office/officeart/2005/8/layout/default"/>
    <dgm:cxn modelId="{71C27E05-9120-8F4A-B827-CFFE55EA0959}" type="presParOf" srcId="{DE381990-DD38-5641-B725-7FA001EDDE17}" destId="{782A8C44-727D-7348-83C9-A36181D28BDD}" srcOrd="8" destOrd="0" presId="urn:microsoft.com/office/officeart/2005/8/layout/default"/>
    <dgm:cxn modelId="{7058A21C-B935-6248-BDC9-A75358A3A16B}" type="presParOf" srcId="{DE381990-DD38-5641-B725-7FA001EDDE17}" destId="{C8120F79-2FF2-2B40-8A97-A804CB8D7BC3}" srcOrd="9" destOrd="0" presId="urn:microsoft.com/office/officeart/2005/8/layout/default"/>
    <dgm:cxn modelId="{B2BA34FC-63D1-1D4C-A7C5-A707A5F33B39}" type="presParOf" srcId="{DE381990-DD38-5641-B725-7FA001EDDE17}" destId="{4011371A-2878-D840-8A71-5246E272F0D6}" srcOrd="10"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DB8FD5-AB9F-DB43-9403-DE8BB624C295}">
      <dsp:nvSpPr>
        <dsp:cNvPr id="0" name=""/>
        <dsp:cNvSpPr/>
      </dsp:nvSpPr>
      <dsp:spPr>
        <a:xfrm>
          <a:off x="0" y="326911"/>
          <a:ext cx="2015971" cy="1209582"/>
        </a:xfrm>
        <a:prstGeom prst="rect">
          <a:avLst/>
        </a:prstGeom>
        <a:solidFill>
          <a:schemeClr val="accent6">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a:t>Certain</a:t>
          </a:r>
          <a:endParaRPr lang="en-US" sz="2700" kern="1200"/>
        </a:p>
      </dsp:txBody>
      <dsp:txXfrm>
        <a:off x="0" y="326911"/>
        <a:ext cx="2015971" cy="1209582"/>
      </dsp:txXfrm>
    </dsp:sp>
    <dsp:sp modelId="{DA973F54-0711-944E-838A-B07C92E9354F}">
      <dsp:nvSpPr>
        <dsp:cNvPr id="0" name=""/>
        <dsp:cNvSpPr/>
      </dsp:nvSpPr>
      <dsp:spPr>
        <a:xfrm>
          <a:off x="2217568" y="326911"/>
          <a:ext cx="2015971" cy="1209582"/>
        </a:xfrm>
        <a:prstGeom prst="rect">
          <a:avLst/>
        </a:prstGeom>
        <a:solidFill>
          <a:schemeClr val="accent6">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a:t>Specific</a:t>
          </a:r>
          <a:endParaRPr lang="en-US" sz="2700" kern="1200"/>
        </a:p>
      </dsp:txBody>
      <dsp:txXfrm>
        <a:off x="2217568" y="326911"/>
        <a:ext cx="2015971" cy="1209582"/>
      </dsp:txXfrm>
    </dsp:sp>
    <dsp:sp modelId="{79D63DA7-1D7E-F545-A7A1-DCBF6A682B5E}">
      <dsp:nvSpPr>
        <dsp:cNvPr id="0" name=""/>
        <dsp:cNvSpPr/>
      </dsp:nvSpPr>
      <dsp:spPr>
        <a:xfrm>
          <a:off x="4435137" y="326911"/>
          <a:ext cx="2015971" cy="1209582"/>
        </a:xfrm>
        <a:prstGeom prst="rect">
          <a:avLst/>
        </a:prstGeom>
        <a:solidFill>
          <a:schemeClr val="accent6">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a:t>Immediate</a:t>
          </a:r>
          <a:endParaRPr lang="en-US" sz="2700" kern="1200"/>
        </a:p>
      </dsp:txBody>
      <dsp:txXfrm>
        <a:off x="4435137" y="326911"/>
        <a:ext cx="2015971" cy="1209582"/>
      </dsp:txXfrm>
    </dsp:sp>
    <dsp:sp modelId="{66F0E765-8E10-7141-9145-78937D32369F}">
      <dsp:nvSpPr>
        <dsp:cNvPr id="0" name=""/>
        <dsp:cNvSpPr/>
      </dsp:nvSpPr>
      <dsp:spPr>
        <a:xfrm>
          <a:off x="0" y="1738091"/>
          <a:ext cx="2015971" cy="1209582"/>
        </a:xfrm>
        <a:prstGeom prst="rect">
          <a:avLst/>
        </a:prstGeom>
        <a:solidFill>
          <a:schemeClr val="accent6">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a:t>Constructive</a:t>
          </a:r>
          <a:endParaRPr lang="en-US" sz="2700" kern="1200"/>
        </a:p>
      </dsp:txBody>
      <dsp:txXfrm>
        <a:off x="0" y="1738091"/>
        <a:ext cx="2015971" cy="1209582"/>
      </dsp:txXfrm>
    </dsp:sp>
    <dsp:sp modelId="{782A8C44-727D-7348-83C9-A36181D28BDD}">
      <dsp:nvSpPr>
        <dsp:cNvPr id="0" name=""/>
        <dsp:cNvSpPr/>
      </dsp:nvSpPr>
      <dsp:spPr>
        <a:xfrm>
          <a:off x="2217568" y="1738091"/>
          <a:ext cx="2015971" cy="1209582"/>
        </a:xfrm>
        <a:prstGeom prst="rect">
          <a:avLst/>
        </a:prstGeom>
        <a:solidFill>
          <a:schemeClr val="accent6">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a:t>Simple</a:t>
          </a:r>
          <a:endParaRPr lang="en-US" sz="2700" kern="1200"/>
        </a:p>
      </dsp:txBody>
      <dsp:txXfrm>
        <a:off x="2217568" y="1738091"/>
        <a:ext cx="2015971" cy="1209582"/>
      </dsp:txXfrm>
    </dsp:sp>
    <dsp:sp modelId="{4011371A-2878-D840-8A71-5246E272F0D6}">
      <dsp:nvSpPr>
        <dsp:cNvPr id="0" name=""/>
        <dsp:cNvSpPr/>
      </dsp:nvSpPr>
      <dsp:spPr>
        <a:xfrm>
          <a:off x="4435137" y="1738091"/>
          <a:ext cx="2015971" cy="1209582"/>
        </a:xfrm>
        <a:prstGeom prst="rect">
          <a:avLst/>
        </a:prstGeom>
        <a:solidFill>
          <a:schemeClr val="accent6">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a:t>Goal directed</a:t>
          </a:r>
          <a:endParaRPr lang="en-US" sz="2700" kern="1200"/>
        </a:p>
      </dsp:txBody>
      <dsp:txXfrm>
        <a:off x="4435137" y="1738091"/>
        <a:ext cx="2015971" cy="120958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8CCD4D-23B2-7447-8F5A-83D186A73478}" type="datetimeFigureOut">
              <a:rPr lang="en-US" smtClean="0"/>
              <a:t>8/17/22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46E0E6-DF28-6C41-A4C7-E654EB2A5596}" type="slidenum">
              <a:rPr lang="en-US" smtClean="0"/>
              <a:t>‹#›</a:t>
            </a:fld>
            <a:endParaRPr lang="en-US"/>
          </a:p>
        </p:txBody>
      </p:sp>
    </p:spTree>
    <p:extLst>
      <p:ext uri="{BB962C8B-B14F-4D97-AF65-F5344CB8AC3E}">
        <p14:creationId xmlns:p14="http://schemas.microsoft.com/office/powerpoint/2010/main" val="1288251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46E0E6-DF28-6C41-A4C7-E654EB2A5596}" type="slidenum">
              <a:rPr lang="en-US" smtClean="0"/>
              <a:t>1</a:t>
            </a:fld>
            <a:endParaRPr lang="en-US"/>
          </a:p>
        </p:txBody>
      </p:sp>
    </p:spTree>
    <p:extLst>
      <p:ext uri="{BB962C8B-B14F-4D97-AF65-F5344CB8AC3E}">
        <p14:creationId xmlns:p14="http://schemas.microsoft.com/office/powerpoint/2010/main" val="23645746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 study conducted by The National Highway Traffic Safety Administration (NHTSA) indicated that driver distraction was associated with the most unsafe levels of driving performance (Ranney, Baldwin, &amp; </a:t>
            </a:r>
            <a:r>
              <a:rPr lang="en-GB" sz="1200" kern="1200" dirty="0" err="1">
                <a:solidFill>
                  <a:schemeClr val="tx1"/>
                </a:solidFill>
                <a:effectLst/>
                <a:latin typeface="+mn-lt"/>
                <a:ea typeface="+mn-ea"/>
                <a:cs typeface="+mn-cs"/>
              </a:rPr>
              <a:t>Parmer</a:t>
            </a:r>
            <a:r>
              <a:rPr lang="en-GB" sz="1200" kern="1200" dirty="0">
                <a:solidFill>
                  <a:schemeClr val="tx1"/>
                </a:solidFill>
                <a:effectLst/>
                <a:latin typeface="+mn-lt"/>
                <a:ea typeface="+mn-ea"/>
                <a:cs typeface="+mn-cs"/>
              </a:rPr>
              <a:t>, 2012). The diversion of attention away from the driving task that relies on the secondary task is the problem (Hosking, Young, &amp; Regan, 2006). According to the NHTSA study, the chart below shows the average amount of time in seconds that the focus was taken away from the roadway while conducting the secondary task. </a:t>
            </a:r>
            <a:endParaRPr lang="en-GB"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According to the National Highway Traffic Safety Administration (NHTSA), 10% of fatal crashes and 18% of injury related crashes in the United States are caused by a driver being distracted at the time of the incident. </a:t>
            </a:r>
            <a:endParaRPr lang="en-GB"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46E0E6-DF28-6C41-A4C7-E654EB2A55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2927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Attending the scene of an RTI – </a:t>
            </a:r>
            <a:r>
              <a:rPr lang="en-US" dirty="0"/>
              <a:t>where is your </a:t>
            </a:r>
            <a:r>
              <a:rPr lang="en-US"/>
              <a:t>attention spotlight?</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46E0E6-DF28-6C41-A4C7-E654EB2A55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45558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46E0E6-DF28-6C41-A4C7-E654EB2A5596}" type="slidenum">
              <a:rPr lang="en-US" smtClean="0"/>
              <a:t>16</a:t>
            </a:fld>
            <a:endParaRPr lang="en-US"/>
          </a:p>
        </p:txBody>
      </p:sp>
    </p:spTree>
    <p:extLst>
      <p:ext uri="{BB962C8B-B14F-4D97-AF65-F5344CB8AC3E}">
        <p14:creationId xmlns:p14="http://schemas.microsoft.com/office/powerpoint/2010/main" val="20556888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the purposes of this paper, fatigue is defined as ‘sleepiness resulting from the neurobiological processes regulating sleep and circadian rhythms’ - that is, ‘the drive to sleep’.4-6 According to this view, fatigue is influenced by three main factors: 1) prior sleep, 2) prior wake, and 3) time of day.2 First, numerous laboratory studies have demonstrated that restricting sleep by small amounts (below threshold values of around five hours for one night or six hours over multiple nights) results in cumulative daytime performance deficits on neuro-behavioural measures, including tracking, vigilance and reaction time.2,7,8 Second, fatigue increases monotonically from the moment of awakening. Research has shown that 17 h of sustained wakefulness following a good night’s sleep produces performance deficits (measured in the early morning hours) that are comparable to those seen at a level of 0.05% blood alcohol concentration.9 Third, fatigue and alertness follow a circadian (24-h) rhythm, with the highest levels of fatigue generally seen in the early hours of the morning (e.g., 02:00 h-06:00 h), and with a second smaller dip in the early afternoon (e.g., 13:00 h-16:00 h).10 Prior sleep, prior wake and time of day interact to influence fatigue.2 Within the waking period fatigue due to ‘time-on-task’ may also influence </a:t>
            </a:r>
            <a:r>
              <a:rPr lang="en-GB" dirty="0" err="1"/>
              <a:t>perfor-mance</a:t>
            </a:r>
            <a:r>
              <a:rPr lang="en-GB" dirty="0"/>
              <a:t>,</a:t>
            </a:r>
          </a:p>
          <a:p>
            <a:r>
              <a:rPr lang="en-GB" dirty="0"/>
              <a:t>Quantifying and controlling fatigue-related risk requires a multi-faceted approach. One of the most common multi-factorial approaches, the ‘defences-in-depth’ model,11 outlines a five level model of hazard control. According to this approach, a fatigue-related incident (level 5) is the consequence of a fatigue related error (level 4), which is typically preceded by the signs and symptoms of fatigue (level 3). An individual exhibiting the signs and symptoms of fatigue has typically had insufficient sleep (level 2), which may be due to an insufficient sleep opportunity (level 1). Because a fatigue-related accident is a relatively low frequency/ high consequence event, an effective fatigue risk management system (FRMS) needs to focus on identifying lead indicators that are high frequency/low consequence events. By focussing on high </a:t>
            </a:r>
            <a:r>
              <a:rPr lang="en-GB" dirty="0" err="1"/>
              <a:t>fre¬quency</a:t>
            </a:r>
            <a:r>
              <a:rPr lang="en-GB" dirty="0"/>
              <a:t> lead indicators, risk may be identified more effectively and controls implemented at all four levels of this risk trajectory. This may prevent fatigue-related incidents more effectively.11 </a:t>
            </a:r>
          </a:p>
          <a:p>
            <a:r>
              <a:rPr lang="en-GB" dirty="0"/>
              <a:t>Most organisations implement controls at the first and/or </a:t>
            </a:r>
            <a:r>
              <a:rPr lang="en-GB" dirty="0" err="1"/>
              <a:t>sec¬ond</a:t>
            </a:r>
            <a:r>
              <a:rPr lang="en-GB" dirty="0"/>
              <a:t> levels of the defences-in-depth hierarchy.12 Specifically, </a:t>
            </a:r>
            <a:r>
              <a:rPr lang="en-GB" dirty="0" err="1"/>
              <a:t>orga¬nisations</a:t>
            </a:r>
            <a:r>
              <a:rPr lang="en-GB" dirty="0"/>
              <a:t> may employ ‘hours-of-service’ and ‘rules-of-rostering’ to ensure an adequate sleep opportunity between shifts. Some </a:t>
            </a:r>
            <a:r>
              <a:rPr lang="en-GB" dirty="0" err="1"/>
              <a:t>com¬panies</a:t>
            </a:r>
            <a:r>
              <a:rPr lang="en-GB" dirty="0"/>
              <a:t> also employ mathematical fatigue modelling tools13 to assist rostering, for the same purpose. Organisations may also monitor driving hours through the use of highway surveillance cameras and actual sleep obtained using sleep diaries or wrist </a:t>
            </a:r>
            <a:r>
              <a:rPr lang="en-GB" dirty="0" err="1"/>
              <a:t>actigraphy</a:t>
            </a:r>
            <a:r>
              <a:rPr lang="en-GB" dirty="0"/>
              <a:t> </a:t>
            </a:r>
            <a:r>
              <a:rPr lang="en-GB" dirty="0" err="1"/>
              <a:t>mon¬itors</a:t>
            </a:r>
            <a:r>
              <a:rPr lang="en-GB" dirty="0"/>
              <a:t>. However, first and/or second level controls may not be </a:t>
            </a:r>
            <a:r>
              <a:rPr lang="en-GB" dirty="0" err="1"/>
              <a:t>suf¬ficient</a:t>
            </a:r>
            <a:r>
              <a:rPr lang="en-GB" dirty="0"/>
              <a:t> to prevent fatigue-related incidents. Organisations cannot always guarantee that employee working time arrangements are compliant with policy or that self-report sleep-wake data sup-porting ‘fitness-for-duty’ policies are reliable.</a:t>
            </a:r>
          </a:p>
          <a:p>
            <a:endParaRPr lang="en-GB" dirty="0"/>
          </a:p>
          <a:p>
            <a:endParaRPr lang="en-GB" dirty="0"/>
          </a:p>
          <a:p>
            <a:r>
              <a:rPr lang="en-GB" dirty="0"/>
              <a:t>In contrast to the aforementioned distinctions, a far more difficult and </a:t>
            </a:r>
            <a:r>
              <a:rPr lang="en-GB" dirty="0" err="1"/>
              <a:t>debat</a:t>
            </a:r>
            <a:r>
              <a:rPr lang="en-GB" dirty="0"/>
              <a:t>-able one is between fatigue and sleepiness (Hossain et al., 2005). Both concepts are usually used interchangeably by lay people and even professionals and scientists sometimes equate the two concepts. However, strictly speaking fatigue and </a:t>
            </a:r>
            <a:r>
              <a:rPr lang="en-GB" dirty="0" err="1"/>
              <a:t>sleepi</a:t>
            </a:r>
            <a:r>
              <a:rPr lang="en-GB" dirty="0"/>
              <a:t>-ness reflect different states and processes, although there is some overlap between them. Sleepiness denotes a strong propensity to fall asleep, accordingly excessive sleepiness can be defined as the desire or the tendency to fall asleep at an </a:t>
            </a:r>
            <a:r>
              <a:rPr lang="en-GB" dirty="0" err="1"/>
              <a:t>inap-propriate</a:t>
            </a:r>
            <a:r>
              <a:rPr lang="en-GB" dirty="0"/>
              <a:t> time (Hossain et al., 2005). This state can also be assessed and defined by objective electroencephalographic recordings (</a:t>
            </a:r>
            <a:r>
              <a:rPr lang="en-GB" dirty="0" err="1"/>
              <a:t>Kecklund</a:t>
            </a:r>
            <a:r>
              <a:rPr lang="en-GB" dirty="0"/>
              <a:t> and </a:t>
            </a:r>
            <a:r>
              <a:rPr lang="en-GB" dirty="0" err="1"/>
              <a:t>Åkerstedt</a:t>
            </a:r>
            <a:r>
              <a:rPr lang="en-GB" dirty="0"/>
              <a:t>, 1993; </a:t>
            </a:r>
            <a:r>
              <a:rPr lang="en-GB" dirty="0" err="1"/>
              <a:t>Stampi</a:t>
            </a:r>
            <a:r>
              <a:rPr lang="en-GB" dirty="0"/>
              <a:t> et al., 1995), and objective assessment of the level of sleepiness has also been standardized for instance in terms of the multiple sleep latency test (</a:t>
            </a:r>
            <a:r>
              <a:rPr lang="en-GB" dirty="0" err="1"/>
              <a:t>Carskadon</a:t>
            </a:r>
            <a:r>
              <a:rPr lang="en-GB" dirty="0"/>
              <a:t> et al., 1986). However, consensus about objective recordings and </a:t>
            </a:r>
            <a:r>
              <a:rPr lang="en-GB" dirty="0" err="1"/>
              <a:t>electroencepha-lographic</a:t>
            </a:r>
            <a:r>
              <a:rPr lang="en-GB" dirty="0"/>
              <a:t> correlates of fatigue have so far not been established, which reflects the complexity of this concept and its inherent multidimensionality (e.g., physiological and psychological dimensions). Still, the occupational manifestations of sleepiness and fatigue will often be similar, such as impaired mood, cognitive impairment, and increased rates of errors (</a:t>
            </a:r>
            <a:r>
              <a:rPr lang="en-GB" dirty="0" err="1"/>
              <a:t>Techera</a:t>
            </a:r>
            <a:r>
              <a:rPr lang="en-GB" dirty="0"/>
              <a:t> et al., 2016). As of such, some scholars do not find it reasonable or expedient to make a distinction between sleepiness and fatigue when discussing occupational fatigue (Dawson et al., 2011). Still some </a:t>
            </a:r>
            <a:r>
              <a:rPr lang="en-GB" dirty="0" err="1"/>
              <a:t>au¬thors</a:t>
            </a:r>
            <a:r>
              <a:rPr lang="en-GB" dirty="0"/>
              <a:t> emphasize the dissociation between the concepts. For instance, fatigue will typically follow immediately after strenuous physical activity. However, sleepiness will rarely be present. On the other hand, patients suffering from narcolepsy will often report excessive and high levels of sleepiness, but will rarely complain about fatigue (Hossain et al., 2005).</a:t>
            </a:r>
          </a:p>
          <a:p>
            <a:r>
              <a:rPr lang="en-GB" dirty="0"/>
              <a:t>Based on a </a:t>
            </a:r>
            <a:r>
              <a:rPr lang="en-GB" dirty="0" err="1"/>
              <a:t>metaanalysis</a:t>
            </a:r>
            <a:r>
              <a:rPr lang="en-GB" dirty="0"/>
              <a:t>, </a:t>
            </a:r>
            <a:r>
              <a:rPr lang="en-GB" dirty="0" err="1"/>
              <a:t>Techera</a:t>
            </a:r>
            <a:r>
              <a:rPr lang="en-GB" dirty="0"/>
              <a:t> et al. (2016) identified several empirically </a:t>
            </a:r>
            <a:r>
              <a:rPr lang="en-GB" dirty="0" err="1"/>
              <a:t>veri-fied</a:t>
            </a:r>
            <a:r>
              <a:rPr lang="en-GB" dirty="0"/>
              <a:t> causes of occupational fatigue. These include sleep deprivation (including in-sufficient recovery), mental exertion, muscular exertion, work load, overtime and long work hours, at-work environmental factors, and social workplace factors. Of the aforementioned factors, sleep deprivation is probably the most common cause of workplace fatigue and is generally very common in society.</a:t>
            </a:r>
          </a:p>
          <a:p>
            <a:r>
              <a:rPr lang="en-GB" dirty="0"/>
              <a:t>In order to be properly rested, most adults normally need between 7 and 9 hours of sleep per day (</a:t>
            </a:r>
            <a:r>
              <a:rPr lang="en-GB" dirty="0" err="1"/>
              <a:t>Hirshkowitz</a:t>
            </a:r>
            <a:r>
              <a:rPr lang="en-GB" dirty="0"/>
              <a:t> et al., 2015), although astronauts normally obtain less sleep than this during missions (Flynn-Evans et al., 2016). In addition to sleep of adequate duration, sleep also has to be of sufficient quality. Common and typically underdiagnosed sleep disorders such as sleep </a:t>
            </a:r>
            <a:r>
              <a:rPr lang="en-GB" dirty="0" err="1"/>
              <a:t>apnea</a:t>
            </a:r>
            <a:r>
              <a:rPr lang="en-GB" dirty="0"/>
              <a:t> will usually compromise sleep quality severely (Dempsey et al., 2010) and may make the individual unfit for work if untreated. Moreover, several aspects of the work schedule have been found to</a:t>
            </a:r>
          </a:p>
          <a:p>
            <a:r>
              <a:rPr lang="en-GB" dirty="0"/>
              <a:t> </a:t>
            </a:r>
          </a:p>
          <a:p>
            <a:r>
              <a:rPr lang="en-GB" dirty="0"/>
              <a:t>3.2.3 Causes of workplace fatigue	75</a:t>
            </a:r>
          </a:p>
          <a:p>
            <a:r>
              <a:rPr lang="en-GB" dirty="0"/>
              <a:t>interfere with sleep. Early morning shift makes it difficult to obtain sufficient sleep as going to bed and sleep earlier in the day than usual is difficult (</a:t>
            </a:r>
            <a:r>
              <a:rPr lang="en-GB" dirty="0" err="1"/>
              <a:t>Åkerstedt</a:t>
            </a:r>
            <a:r>
              <a:rPr lang="en-GB" dirty="0"/>
              <a:t>, 2003). Most workers working night shifts experience difficulties obtaining sufficient sleep following night shifts as the endogenous circadian rhythm promotes wakefulness during daytime (</a:t>
            </a:r>
            <a:r>
              <a:rPr lang="en-GB" dirty="0" err="1"/>
              <a:t>Torsvall</a:t>
            </a:r>
            <a:r>
              <a:rPr lang="en-GB" dirty="0"/>
              <a:t> et al., 1989). Short rest periods between shifts (usually de-fined as less than 11 h), often denoted as quick returns, have further been shown to limit sleep duration significantly (</a:t>
            </a:r>
            <a:r>
              <a:rPr lang="en-GB" dirty="0" err="1"/>
              <a:t>Vedaa</a:t>
            </a:r>
            <a:r>
              <a:rPr lang="en-GB" dirty="0"/>
              <a:t> et al., 2016). Hence, incomplete recovery has been identified as a common source of fatigue.</a:t>
            </a:r>
          </a:p>
          <a:p>
            <a:r>
              <a:rPr lang="en-GB" dirty="0"/>
              <a:t>A special type of shift systems is denoted “limited wake shift work schedule” (also called split shifts) where time at work is less than 8 hours per work session and where there are more than one rest period per day on average for 2 or more days. These shift systems are often used in safety-critical industries such as transport and maritime industries. An example is the 6 hours-on/6 hours-off schedule. In these shift systems, sleep usually occurs in every rest period, and both work and sleep are at times </a:t>
            </a:r>
            <a:r>
              <a:rPr lang="en-GB" dirty="0" err="1"/>
              <a:t>sched¬uled</a:t>
            </a:r>
            <a:r>
              <a:rPr lang="en-GB" dirty="0"/>
              <a:t> to hours of the day suboptimal for sleep and work (Short et al., 2015).</a:t>
            </a:r>
          </a:p>
          <a:p>
            <a:r>
              <a:rPr lang="en-GB" dirty="0"/>
              <a:t>In line with the latter, time of day will generally have large impact on fatigue and is closely linked to the circadian rhythm of the individual. Circadian rhythms are biological processes that display endogenous, </a:t>
            </a:r>
            <a:r>
              <a:rPr lang="en-GB" dirty="0" err="1"/>
              <a:t>entrainable</a:t>
            </a:r>
            <a:r>
              <a:rPr lang="en-GB" dirty="0"/>
              <a:t> oscillations of about 24 hours. They are controlled and coordinated by the circadian pacemaker situated in the suprachiasmatic nuclei (SCN) of the hypothalamus. The circadian system pro-</a:t>
            </a:r>
            <a:r>
              <a:rPr lang="en-GB" dirty="0" err="1"/>
              <a:t>duces</a:t>
            </a:r>
            <a:r>
              <a:rPr lang="en-GB" dirty="0"/>
              <a:t> observable circadian rhythms in numerous physiological measures, like the core body temperature, the sleep-wake cycle, and excretion of hormones such as melatonin and cortisol (</a:t>
            </a:r>
            <a:r>
              <a:rPr lang="en-GB" dirty="0" err="1"/>
              <a:t>Rajaratnam</a:t>
            </a:r>
            <a:r>
              <a:rPr lang="en-GB" dirty="0"/>
              <a:t> and Arendt, 2001). The core body temperature normally falls during the night and reaches its trough (nadir) in the early morning, after which it rises again (</a:t>
            </a:r>
            <a:r>
              <a:rPr lang="en-GB" dirty="0" err="1"/>
              <a:t>Khalsa</a:t>
            </a:r>
            <a:r>
              <a:rPr lang="en-GB" dirty="0"/>
              <a:t> et al., 2003). During the period of core body tem-</a:t>
            </a:r>
            <a:r>
              <a:rPr lang="en-GB" dirty="0" err="1"/>
              <a:t>perature</a:t>
            </a:r>
            <a:r>
              <a:rPr lang="en-GB" dirty="0"/>
              <a:t> decline and especially around nadir, fatigue/sleepiness will be significantly elevated (</a:t>
            </a:r>
            <a:r>
              <a:rPr lang="en-GB" dirty="0" err="1"/>
              <a:t>Bjorvatn</a:t>
            </a:r>
            <a:r>
              <a:rPr lang="en-GB" dirty="0"/>
              <a:t> and </a:t>
            </a:r>
            <a:r>
              <a:rPr lang="en-GB" dirty="0" err="1"/>
              <a:t>Pallesen</a:t>
            </a:r>
            <a:r>
              <a:rPr lang="en-GB" dirty="0"/>
              <a:t>, 2009).</a:t>
            </a:r>
          </a:p>
          <a:p>
            <a:r>
              <a:rPr lang="en-GB" dirty="0"/>
              <a:t>Disturbed sleep and circadian rhythms have been shown to be related to space missions among others due to variable light-dark cycles on the flight deck and low daytime illuminances in other compartments of the spacecraft (</a:t>
            </a:r>
            <a:r>
              <a:rPr lang="en-GB" dirty="0" err="1"/>
              <a:t>Dijk</a:t>
            </a:r>
            <a:r>
              <a:rPr lang="en-GB" dirty="0"/>
              <a:t> et al., 2001; Flynn-Evans et al., 2016). Sleep has been found to be shorted and more disturbed in space than on earth, and the circadian rhythm has been reported to be delayed compared to when on earth (</a:t>
            </a:r>
            <a:r>
              <a:rPr lang="en-GB" dirty="0" err="1"/>
              <a:t>Gundel</a:t>
            </a:r>
            <a:r>
              <a:rPr lang="en-GB" dirty="0"/>
              <a:t> et al., 1997). In a study of 64 astronauts, it was shown that sleep during space shuttle missions as well as sleep during </a:t>
            </a:r>
            <a:r>
              <a:rPr lang="en-GB" dirty="0" err="1"/>
              <a:t>preflight</a:t>
            </a:r>
            <a:r>
              <a:rPr lang="en-GB" dirty="0"/>
              <a:t> training was significantly shorter than sleep </a:t>
            </a:r>
            <a:r>
              <a:rPr lang="en-GB" dirty="0" err="1"/>
              <a:t>postmission</a:t>
            </a:r>
            <a:r>
              <a:rPr lang="en-GB" dirty="0"/>
              <a:t>, despite pervasive use of sleep-promoting drugs during spaceflight (Barger et al., 2014). It should be noted that entrainment of the human circadian rhythm in other environments than on the earth may be very challenging. For example, the day length on Mars is 24 hours and 37 minutes, and both humans in space/at Mars and ground personnel at earth might thus find it difficult to follow a Mars time schedule (Mallis and </a:t>
            </a:r>
            <a:r>
              <a:rPr lang="en-GB" dirty="0" err="1"/>
              <a:t>DeRoshia</a:t>
            </a:r>
            <a:r>
              <a:rPr lang="en-GB" dirty="0"/>
              <a:t>, 2005).</a:t>
            </a:r>
          </a:p>
          <a:p>
            <a:r>
              <a:rPr lang="en-GB" dirty="0"/>
              <a:t>Time of day has also implications for accident risk, which has been found to be significantly higher during night shifts compared to day shifts. The risk increases with successive shifts regardless of type; however, the increase is steeper for </a:t>
            </a:r>
            <a:r>
              <a:rPr lang="en-GB" dirty="0" err="1"/>
              <a:t>succes-sive</a:t>
            </a:r>
            <a:r>
              <a:rPr lang="en-GB" dirty="0"/>
              <a:t> night shifts than for successive day shifts (</a:t>
            </a:r>
            <a:r>
              <a:rPr lang="en-GB" dirty="0" err="1"/>
              <a:t>Folkard</a:t>
            </a:r>
            <a:r>
              <a:rPr lang="en-GB" dirty="0"/>
              <a:t> and Tucker, 2003). Duration of the work period also seems to play a role, and for long shifts (e.g., 12 hours) the accident risk is significantly elevated on the last hours of the shift (</a:t>
            </a:r>
            <a:r>
              <a:rPr lang="en-GB" dirty="0" err="1"/>
              <a:t>Folkard</a:t>
            </a:r>
            <a:r>
              <a:rPr lang="en-GB" dirty="0"/>
              <a:t> and Tucker, 2003). Muscular fatigue typically results in temporary loss of the force </a:t>
            </a:r>
            <a:r>
              <a:rPr lang="en-GB" dirty="0" err="1"/>
              <a:t>nec-essary</a:t>
            </a:r>
            <a:r>
              <a:rPr lang="en-GB" dirty="0"/>
              <a:t> for performing the work task. Another implication of muscular fatigue is a loss in the required accuracy of movements, which may increase the risk for errors (</a:t>
            </a:r>
            <a:r>
              <a:rPr lang="en-GB" dirty="0" err="1"/>
              <a:t>Luttmann</a:t>
            </a:r>
            <a:r>
              <a:rPr lang="en-GB" dirty="0"/>
              <a:t> et al., 2000). Long-term consequences may be chronic musculoskeletal complaints (</a:t>
            </a:r>
            <a:r>
              <a:rPr lang="en-GB" dirty="0" err="1"/>
              <a:t>Meyland</a:t>
            </a:r>
            <a:r>
              <a:rPr lang="en-GB" dirty="0"/>
              <a:t> et al., 2014). A typical consequence of mental load is mental fatigue, which can be defined as a temporary impairment of mental and physical functional efficiency.</a:t>
            </a:r>
          </a:p>
          <a:p>
            <a:r>
              <a:rPr lang="en-GB" dirty="0"/>
              <a:t>Reduced vigilance often occurs with time on task, characterized by a reduced ability to respond fast and adequately to presented stimuli.</a:t>
            </a:r>
          </a:p>
          <a:p>
            <a:endParaRPr lang="en-GB" dirty="0"/>
          </a:p>
          <a:p>
            <a:r>
              <a:rPr lang="en-GB" dirty="0"/>
              <a:t>Countermeasures</a:t>
            </a:r>
          </a:p>
          <a:p>
            <a:r>
              <a:rPr lang="en-GB" dirty="0"/>
              <a:t>Enforcing work schedules that make sufficient time for rest and sleep is the most important factor for preventing sleep loss and consequential sleepiness; hence, too condensed work schedules and quick returns should be avoided. When working nights, delaying the circadian rhythm with scheduled bright light and exogenous melatonin can prevent nocturnal sleepiness and improve daytime sleep (</a:t>
            </a:r>
            <a:r>
              <a:rPr lang="en-GB" dirty="0" err="1"/>
              <a:t>Bjorvatn</a:t>
            </a:r>
            <a:r>
              <a:rPr lang="en-GB" dirty="0"/>
              <a:t> and </a:t>
            </a:r>
            <a:r>
              <a:rPr lang="en-GB" dirty="0" err="1"/>
              <a:t>Pallesen</a:t>
            </a:r>
            <a:r>
              <a:rPr lang="en-GB" dirty="0"/>
              <a:t>, 2009).Well-scheduled sleep and wake rhythms and meal times may serve as synchronizers in space (Yamamoto et al., 2015). A new solid-state light system has been installed on the International Space Station, especially designed to enhance illumination of the environment, with the aim of improving sleep, circadian entrainment, and daytime alertness (</a:t>
            </a:r>
            <a:r>
              <a:rPr lang="en-GB" dirty="0" err="1"/>
              <a:t>Brainard</a:t>
            </a:r>
            <a:r>
              <a:rPr lang="en-GB" dirty="0"/>
              <a:t> et al., 2016). In space, “slam </a:t>
            </a:r>
            <a:r>
              <a:rPr lang="en-GB" dirty="0" err="1"/>
              <a:t>shift¬ing</a:t>
            </a:r>
            <a:r>
              <a:rPr lang="en-GB" dirty="0"/>
              <a:t>” is often used when around the clock operations are necessary. This often </a:t>
            </a:r>
            <a:r>
              <a:rPr lang="en-GB" dirty="0" err="1"/>
              <a:t>im¬plies</a:t>
            </a:r>
            <a:r>
              <a:rPr lang="en-GB" dirty="0"/>
              <a:t> that half of the crew inverts their sleep/wake cycles. When inverting the sleep/ wake schedule before the mission, better functioning on the shifts may be obtained (</a:t>
            </a:r>
            <a:r>
              <a:rPr lang="en-GB" dirty="0" err="1"/>
              <a:t>Czeisler</a:t>
            </a:r>
            <a:r>
              <a:rPr lang="en-GB" dirty="0"/>
              <a:t> et al., 1991).</a:t>
            </a:r>
          </a:p>
          <a:p>
            <a:endParaRPr lang="en-GB" dirty="0"/>
          </a:p>
          <a:p>
            <a:r>
              <a:rPr lang="en-GB"/>
              <a:t>sleep detection devices can be installed/ used that signals to the worker or others in the work environment that the risk of sleep is imminent; hence, such devices may prevent accidents (Dawson et al., 2014).</a:t>
            </a:r>
          </a:p>
          <a:p>
            <a:endParaRPr lang="en-GB"/>
          </a:p>
        </p:txBody>
      </p:sp>
      <p:sp>
        <p:nvSpPr>
          <p:cNvPr id="4" name="Slide Number Placeholder 3"/>
          <p:cNvSpPr>
            <a:spLocks noGrp="1"/>
          </p:cNvSpPr>
          <p:nvPr>
            <p:ph type="sldNum" sz="quarter" idx="10"/>
          </p:nvPr>
        </p:nvSpPr>
        <p:spPr/>
        <p:txBody>
          <a:bodyPr/>
          <a:lstStyle/>
          <a:p>
            <a:fld id="{21847BFF-A325-43E8-90AC-9ED9C31660CE}" type="slidenum">
              <a:rPr lang="en-GB" smtClean="0"/>
              <a:t>17</a:t>
            </a:fld>
            <a:endParaRPr lang="en-GB"/>
          </a:p>
        </p:txBody>
      </p:sp>
    </p:spTree>
    <p:extLst>
      <p:ext uri="{BB962C8B-B14F-4D97-AF65-F5344CB8AC3E}">
        <p14:creationId xmlns:p14="http://schemas.microsoft.com/office/powerpoint/2010/main" val="33784954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46E0E6-DF28-6C41-A4C7-E654EB2A55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06310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46E0E6-DF28-6C41-A4C7-E654EB2A5596}" type="slidenum">
              <a:rPr lang="en-US" smtClean="0"/>
              <a:t>20</a:t>
            </a:fld>
            <a:endParaRPr lang="en-US"/>
          </a:p>
        </p:txBody>
      </p:sp>
    </p:spTree>
    <p:extLst>
      <p:ext uri="{BB962C8B-B14F-4D97-AF65-F5344CB8AC3E}">
        <p14:creationId xmlns:p14="http://schemas.microsoft.com/office/powerpoint/2010/main" val="1400488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46E0E6-DF28-6C41-A4C7-E654EB2A5596}" type="slidenum">
              <a:rPr lang="en-US" smtClean="0"/>
              <a:t>2</a:t>
            </a:fld>
            <a:endParaRPr lang="en-US"/>
          </a:p>
        </p:txBody>
      </p:sp>
    </p:spTree>
    <p:extLst>
      <p:ext uri="{BB962C8B-B14F-4D97-AF65-F5344CB8AC3E}">
        <p14:creationId xmlns:p14="http://schemas.microsoft.com/office/powerpoint/2010/main" val="3504992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US" dirty="0"/>
          </a:p>
        </p:txBody>
      </p:sp>
      <p:sp>
        <p:nvSpPr>
          <p:cNvPr id="4" name="Slide Number Placeholder 3"/>
          <p:cNvSpPr>
            <a:spLocks noGrp="1"/>
          </p:cNvSpPr>
          <p:nvPr>
            <p:ph type="sldNum" sz="quarter" idx="5"/>
          </p:nvPr>
        </p:nvSpPr>
        <p:spPr/>
        <p:txBody>
          <a:bodyPr/>
          <a:lstStyle/>
          <a:p>
            <a:fld id="{BE46E0E6-DF28-6C41-A4C7-E654EB2A5596}" type="slidenum">
              <a:rPr lang="en-US" smtClean="0"/>
              <a:t>3</a:t>
            </a:fld>
            <a:endParaRPr lang="en-US"/>
          </a:p>
        </p:txBody>
      </p:sp>
    </p:spTree>
    <p:extLst>
      <p:ext uri="{BB962C8B-B14F-4D97-AF65-F5344CB8AC3E}">
        <p14:creationId xmlns:p14="http://schemas.microsoft.com/office/powerpoint/2010/main" val="2041484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46E0E6-DF28-6C41-A4C7-E654EB2A5596}" type="slidenum">
              <a:rPr lang="en-US" smtClean="0"/>
              <a:t>4</a:t>
            </a:fld>
            <a:endParaRPr lang="en-US"/>
          </a:p>
        </p:txBody>
      </p:sp>
    </p:spTree>
    <p:extLst>
      <p:ext uri="{BB962C8B-B14F-4D97-AF65-F5344CB8AC3E}">
        <p14:creationId xmlns:p14="http://schemas.microsoft.com/office/powerpoint/2010/main" val="869140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46E0E6-DF28-6C41-A4C7-E654EB2A5596}" type="slidenum">
              <a:rPr lang="en-US" smtClean="0"/>
              <a:t>5</a:t>
            </a:fld>
            <a:endParaRPr lang="en-US"/>
          </a:p>
        </p:txBody>
      </p:sp>
    </p:spTree>
    <p:extLst>
      <p:ext uri="{BB962C8B-B14F-4D97-AF65-F5344CB8AC3E}">
        <p14:creationId xmlns:p14="http://schemas.microsoft.com/office/powerpoint/2010/main" val="3301576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Human error is to be expected – there are many reasons why road users commit errors and violations and must be taken into account in a complex physical, social and technical road environment. </a:t>
            </a:r>
          </a:p>
          <a:p>
            <a:r>
              <a:rPr lang="en-GB" dirty="0"/>
              <a:t>The human body has a limited physical ability to tolerate crash forces before harm occurs.</a:t>
            </a:r>
          </a:p>
          <a:p>
            <a:r>
              <a:rPr lang="en-GB" dirty="0"/>
              <a:t>Road Safety and the reduction of crashes resulting in death or serious injury is a shared responsibility for those who design, build, manage and use roads and vehicles and those who provide post-crash care.</a:t>
            </a:r>
          </a:p>
          <a:p>
            <a:r>
              <a:rPr lang="en-GB" dirty="0"/>
              <a:t>All parts of the system must be strengthened in combination to multiply their effects, so that if one part of the system fails, road users are still protected.</a:t>
            </a:r>
          </a:p>
          <a:p>
            <a:endParaRPr lang="en-GB" dirty="0"/>
          </a:p>
          <a:p>
            <a:endParaRPr lang="en-US" dirty="0"/>
          </a:p>
        </p:txBody>
      </p:sp>
      <p:sp>
        <p:nvSpPr>
          <p:cNvPr id="4" name="Slide Number Placeholder 3"/>
          <p:cNvSpPr>
            <a:spLocks noGrp="1"/>
          </p:cNvSpPr>
          <p:nvPr>
            <p:ph type="sldNum" sz="quarter" idx="5"/>
          </p:nvPr>
        </p:nvSpPr>
        <p:spPr/>
        <p:txBody>
          <a:bodyPr/>
          <a:lstStyle/>
          <a:p>
            <a:fld id="{BE46E0E6-DF28-6C41-A4C7-E654EB2A5596}" type="slidenum">
              <a:rPr lang="en-US" smtClean="0"/>
              <a:t>6</a:t>
            </a:fld>
            <a:endParaRPr lang="en-US"/>
          </a:p>
        </p:txBody>
      </p:sp>
    </p:spTree>
    <p:extLst>
      <p:ext uri="{BB962C8B-B14F-4D97-AF65-F5344CB8AC3E}">
        <p14:creationId xmlns:p14="http://schemas.microsoft.com/office/powerpoint/2010/main" val="339954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Safe Roads and Roadsides - Roads designed to reduce crash risk and injury severity e.g. road user segregation (motorways)</a:t>
            </a:r>
          </a:p>
          <a:p>
            <a:r>
              <a:rPr lang="en-GB" dirty="0"/>
              <a:t>Safe Speeds - Speed limits based on crash avoidance and reducing impacts in the event of a crash, enforce existing speed limits and educate road users to comply </a:t>
            </a:r>
          </a:p>
          <a:p>
            <a:r>
              <a:rPr lang="en-GB" dirty="0"/>
              <a:t>Safe vehicles - designed and regulated to minimise collisions and the consequences. e.g. ‘active’ safety measures (e.g. AEB) or ‘passive’ safety measures (e.g. airbags)	</a:t>
            </a:r>
          </a:p>
          <a:p>
            <a:r>
              <a:rPr lang="en-GB" dirty="0"/>
              <a:t>Safe road use - all road users expected to use the roads safely and be competent including paying full attention, adapting to road conditions, not drinking alcohol or taking drugs and driving, not driving when tired and not using a hand held mobile phone</a:t>
            </a:r>
          </a:p>
          <a:p>
            <a:r>
              <a:rPr lang="en-GB" dirty="0"/>
              <a:t>Post-crash response - emergency services and the NHS ensure road collisions are responded to quickly and investigated</a:t>
            </a:r>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21847BFF-A325-43E8-90AC-9ED9C31660CE}" type="slidenum">
              <a:rPr lang="en-GB" smtClean="0"/>
              <a:t>7</a:t>
            </a:fld>
            <a:endParaRPr lang="en-GB"/>
          </a:p>
        </p:txBody>
      </p:sp>
    </p:spTree>
    <p:extLst>
      <p:ext uri="{BB962C8B-B14F-4D97-AF65-F5344CB8AC3E}">
        <p14:creationId xmlns:p14="http://schemas.microsoft.com/office/powerpoint/2010/main" val="1240869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46E0E6-DF28-6C41-A4C7-E654EB2A5596}" type="slidenum">
              <a:rPr lang="en-US" smtClean="0"/>
              <a:t>8</a:t>
            </a:fld>
            <a:endParaRPr lang="en-US"/>
          </a:p>
        </p:txBody>
      </p:sp>
    </p:spTree>
    <p:extLst>
      <p:ext uri="{BB962C8B-B14F-4D97-AF65-F5344CB8AC3E}">
        <p14:creationId xmlns:p14="http://schemas.microsoft.com/office/powerpoint/2010/main" val="2547868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46E0E6-DF28-6C41-A4C7-E654EB2A5596}" type="slidenum">
              <a:rPr lang="en-US" smtClean="0"/>
              <a:t>11</a:t>
            </a:fld>
            <a:endParaRPr lang="en-US"/>
          </a:p>
        </p:txBody>
      </p:sp>
    </p:spTree>
    <p:extLst>
      <p:ext uri="{BB962C8B-B14F-4D97-AF65-F5344CB8AC3E}">
        <p14:creationId xmlns:p14="http://schemas.microsoft.com/office/powerpoint/2010/main" val="3007272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GB"/>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5C8A1DB-C7A1-AC47-BA35-8AB2D396EA70}" type="datetime2">
              <a:rPr lang="en-GB" smtClean="0"/>
              <a:t>Wednesday, 17 August 2022</a:t>
            </a:fld>
            <a:endParaRPr lang="en-US"/>
          </a:p>
        </p:txBody>
      </p:sp>
      <p:sp>
        <p:nvSpPr>
          <p:cNvPr id="5" name="Footer Placeholder 4"/>
          <p:cNvSpPr>
            <a:spLocks noGrp="1"/>
          </p:cNvSpPr>
          <p:nvPr>
            <p:ph type="ftr" sz="quarter" idx="11"/>
          </p:nvPr>
        </p:nvSpPr>
        <p:spPr/>
        <p:txBody>
          <a:bodyPr/>
          <a:lstStyle/>
          <a:p>
            <a:r>
              <a:rPr lang="en-US"/>
              <a:t>© Copyright all rights reserved</a:t>
            </a:r>
          </a:p>
        </p:txBody>
      </p:sp>
      <p:sp>
        <p:nvSpPr>
          <p:cNvPr id="6" name="Slide Number Placeholder 5"/>
          <p:cNvSpPr>
            <a:spLocks noGrp="1"/>
          </p:cNvSpPr>
          <p:nvPr>
            <p:ph type="sldNum" sz="quarter" idx="12"/>
          </p:nvPr>
        </p:nvSpPr>
        <p:spPr/>
        <p:txBody>
          <a:bodyPr/>
          <a:lstStyle/>
          <a:p>
            <a:fld id="{7C3877F0-7BE3-B64A-9B26-5951F1D91A08}" type="slidenum">
              <a:rPr lang="en-US" smtClean="0"/>
              <a:t>‹#›</a:t>
            </a:fld>
            <a:endParaRPr lang="en-US"/>
          </a:p>
        </p:txBody>
      </p:sp>
    </p:spTree>
    <p:extLst>
      <p:ext uri="{BB962C8B-B14F-4D97-AF65-F5344CB8AC3E}">
        <p14:creationId xmlns:p14="http://schemas.microsoft.com/office/powerpoint/2010/main" val="3673412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69C33875-86CD-EB4E-B264-27BA9CA3C3C3}" type="datetime2">
              <a:rPr lang="en-GB" smtClean="0"/>
              <a:t>Wednesday, 17 August 2022</a:t>
            </a:fld>
            <a:endParaRPr lang="en-US"/>
          </a:p>
        </p:txBody>
      </p:sp>
      <p:sp>
        <p:nvSpPr>
          <p:cNvPr id="8" name="Footer Placeholder 7"/>
          <p:cNvSpPr>
            <a:spLocks noGrp="1"/>
          </p:cNvSpPr>
          <p:nvPr>
            <p:ph type="ftr" sz="quarter" idx="11"/>
          </p:nvPr>
        </p:nvSpPr>
        <p:spPr/>
        <p:txBody>
          <a:bodyPr/>
          <a:lstStyle/>
          <a:p>
            <a:r>
              <a:rPr lang="en-US"/>
              <a:t>© Copyright all rights reserved</a:t>
            </a:r>
          </a:p>
        </p:txBody>
      </p:sp>
      <p:sp>
        <p:nvSpPr>
          <p:cNvPr id="9" name="Slide Number Placeholder 8"/>
          <p:cNvSpPr>
            <a:spLocks noGrp="1"/>
          </p:cNvSpPr>
          <p:nvPr>
            <p:ph type="sldNum" sz="quarter" idx="12"/>
          </p:nvPr>
        </p:nvSpPr>
        <p:spPr/>
        <p:txBody>
          <a:bodyPr/>
          <a:lstStyle/>
          <a:p>
            <a:fld id="{7C3877F0-7BE3-B64A-9B26-5951F1D91A08}" type="slidenum">
              <a:rPr lang="en-US" smtClean="0"/>
              <a:t>‹#›</a:t>
            </a:fld>
            <a:endParaRPr lang="en-US"/>
          </a:p>
        </p:txBody>
      </p:sp>
    </p:spTree>
    <p:extLst>
      <p:ext uri="{BB962C8B-B14F-4D97-AF65-F5344CB8AC3E}">
        <p14:creationId xmlns:p14="http://schemas.microsoft.com/office/powerpoint/2010/main" val="2237414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5CDBCE40-B7C6-1B4F-84EA-2C184C08FBC5}" type="datetime2">
              <a:rPr lang="en-GB" smtClean="0"/>
              <a:t>Wednesday, 17 August 2022</a:t>
            </a:fld>
            <a:endParaRPr lang="en-US"/>
          </a:p>
        </p:txBody>
      </p:sp>
      <p:sp>
        <p:nvSpPr>
          <p:cNvPr id="8" name="Footer Placeholder 7"/>
          <p:cNvSpPr>
            <a:spLocks noGrp="1"/>
          </p:cNvSpPr>
          <p:nvPr>
            <p:ph type="ftr" sz="quarter" idx="11"/>
          </p:nvPr>
        </p:nvSpPr>
        <p:spPr/>
        <p:txBody>
          <a:bodyPr/>
          <a:lstStyle/>
          <a:p>
            <a:r>
              <a:rPr lang="en-US"/>
              <a:t>© Copyright all rights reserved</a:t>
            </a:r>
          </a:p>
        </p:txBody>
      </p:sp>
      <p:sp>
        <p:nvSpPr>
          <p:cNvPr id="9" name="Slide Number Placeholder 8"/>
          <p:cNvSpPr>
            <a:spLocks noGrp="1"/>
          </p:cNvSpPr>
          <p:nvPr>
            <p:ph type="sldNum" sz="quarter" idx="12"/>
          </p:nvPr>
        </p:nvSpPr>
        <p:spPr/>
        <p:txBody>
          <a:bodyPr/>
          <a:lstStyle/>
          <a:p>
            <a:fld id="{7C3877F0-7BE3-B64A-9B26-5951F1D91A08}" type="slidenum">
              <a:rPr lang="en-US" smtClean="0"/>
              <a:t>‹#›</a:t>
            </a:fld>
            <a:endParaRPr lang="en-US"/>
          </a:p>
        </p:txBody>
      </p:sp>
    </p:spTree>
    <p:extLst>
      <p:ext uri="{BB962C8B-B14F-4D97-AF65-F5344CB8AC3E}">
        <p14:creationId xmlns:p14="http://schemas.microsoft.com/office/powerpoint/2010/main" val="1888421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C778E7C-A2D8-C145-BF1D-E2D5EBEA91CB}" type="datetime2">
              <a:rPr lang="en-GB" smtClean="0"/>
              <a:t>Wednesday, 17 August 2022</a:t>
            </a:fld>
            <a:endParaRPr lang="en-US"/>
          </a:p>
        </p:txBody>
      </p:sp>
      <p:sp>
        <p:nvSpPr>
          <p:cNvPr id="5" name="Footer Placeholder 4"/>
          <p:cNvSpPr>
            <a:spLocks noGrp="1"/>
          </p:cNvSpPr>
          <p:nvPr>
            <p:ph type="ftr" sz="quarter" idx="11"/>
          </p:nvPr>
        </p:nvSpPr>
        <p:spPr/>
        <p:txBody>
          <a:bodyPr/>
          <a:lstStyle/>
          <a:p>
            <a:r>
              <a:rPr lang="en-US"/>
              <a:t>© Copyright all rights reserved</a:t>
            </a:r>
          </a:p>
        </p:txBody>
      </p:sp>
      <p:sp>
        <p:nvSpPr>
          <p:cNvPr id="6" name="Slide Number Placeholder 5"/>
          <p:cNvSpPr>
            <a:spLocks noGrp="1"/>
          </p:cNvSpPr>
          <p:nvPr>
            <p:ph type="sldNum" sz="quarter" idx="12"/>
          </p:nvPr>
        </p:nvSpPr>
        <p:spPr/>
        <p:txBody>
          <a:bodyPr/>
          <a:lstStyle/>
          <a:p>
            <a:fld id="{7C3877F0-7BE3-B64A-9B26-5951F1D91A08}" type="slidenum">
              <a:rPr lang="en-US" smtClean="0"/>
              <a:t>‹#›</a:t>
            </a:fld>
            <a:endParaRPr lang="en-US"/>
          </a:p>
        </p:txBody>
      </p:sp>
    </p:spTree>
    <p:extLst>
      <p:ext uri="{BB962C8B-B14F-4D97-AF65-F5344CB8AC3E}">
        <p14:creationId xmlns:p14="http://schemas.microsoft.com/office/powerpoint/2010/main" val="567183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GB"/>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A8670F-11CD-454F-87D8-5ABA7F5879A0}" type="datetime2">
              <a:rPr lang="en-GB" smtClean="0"/>
              <a:t>Wednesday, 17 August 2022</a:t>
            </a:fld>
            <a:endParaRPr lang="en-US"/>
          </a:p>
        </p:txBody>
      </p:sp>
      <p:sp>
        <p:nvSpPr>
          <p:cNvPr id="5" name="Footer Placeholder 4"/>
          <p:cNvSpPr>
            <a:spLocks noGrp="1"/>
          </p:cNvSpPr>
          <p:nvPr>
            <p:ph type="ftr" sz="quarter" idx="11"/>
          </p:nvPr>
        </p:nvSpPr>
        <p:spPr/>
        <p:txBody>
          <a:bodyPr/>
          <a:lstStyle/>
          <a:p>
            <a:r>
              <a:rPr lang="en-US"/>
              <a:t>© Copyright all rights reserved</a:t>
            </a:r>
          </a:p>
        </p:txBody>
      </p:sp>
      <p:sp>
        <p:nvSpPr>
          <p:cNvPr id="6" name="Slide Number Placeholder 5"/>
          <p:cNvSpPr>
            <a:spLocks noGrp="1"/>
          </p:cNvSpPr>
          <p:nvPr>
            <p:ph type="sldNum" sz="quarter" idx="12"/>
          </p:nvPr>
        </p:nvSpPr>
        <p:spPr/>
        <p:txBody>
          <a:bodyPr/>
          <a:lstStyle/>
          <a:p>
            <a:fld id="{7C3877F0-7BE3-B64A-9B26-5951F1D91A08}" type="slidenum">
              <a:rPr lang="en-US" smtClean="0"/>
              <a:t>‹#›</a:t>
            </a:fld>
            <a:endParaRPr lang="en-US"/>
          </a:p>
        </p:txBody>
      </p:sp>
    </p:spTree>
    <p:extLst>
      <p:ext uri="{BB962C8B-B14F-4D97-AF65-F5344CB8AC3E}">
        <p14:creationId xmlns:p14="http://schemas.microsoft.com/office/powerpoint/2010/main" val="2275700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Date Placeholder 7"/>
          <p:cNvSpPr>
            <a:spLocks noGrp="1"/>
          </p:cNvSpPr>
          <p:nvPr>
            <p:ph type="dt" sz="half" idx="10"/>
          </p:nvPr>
        </p:nvSpPr>
        <p:spPr/>
        <p:txBody>
          <a:bodyPr/>
          <a:lstStyle/>
          <a:p>
            <a:fld id="{415A58AD-400B-984B-89F2-6616C3AEA6BF}" type="datetime2">
              <a:rPr lang="en-GB" smtClean="0"/>
              <a:t>Wednesday, 17 August 2022</a:t>
            </a:fld>
            <a:endParaRPr lang="en-US"/>
          </a:p>
        </p:txBody>
      </p:sp>
      <p:sp>
        <p:nvSpPr>
          <p:cNvPr id="9" name="Footer Placeholder 8"/>
          <p:cNvSpPr>
            <a:spLocks noGrp="1"/>
          </p:cNvSpPr>
          <p:nvPr>
            <p:ph type="ftr" sz="quarter" idx="11"/>
          </p:nvPr>
        </p:nvSpPr>
        <p:spPr/>
        <p:txBody>
          <a:bodyPr/>
          <a:lstStyle/>
          <a:p>
            <a:r>
              <a:rPr lang="en-US"/>
              <a:t>© Copyright all rights reserved</a:t>
            </a:r>
          </a:p>
        </p:txBody>
      </p:sp>
      <p:sp>
        <p:nvSpPr>
          <p:cNvPr id="10" name="Slide Number Placeholder 9"/>
          <p:cNvSpPr>
            <a:spLocks noGrp="1"/>
          </p:cNvSpPr>
          <p:nvPr>
            <p:ph type="sldNum" sz="quarter" idx="12"/>
          </p:nvPr>
        </p:nvSpPr>
        <p:spPr/>
        <p:txBody>
          <a:bodyPr/>
          <a:lstStyle/>
          <a:p>
            <a:fld id="{7C3877F0-7BE3-B64A-9B26-5951F1D91A08}" type="slidenum">
              <a:rPr lang="en-US" smtClean="0"/>
              <a:t>‹#›</a:t>
            </a:fld>
            <a:endParaRPr lang="en-US"/>
          </a:p>
        </p:txBody>
      </p:sp>
    </p:spTree>
    <p:extLst>
      <p:ext uri="{BB962C8B-B14F-4D97-AF65-F5344CB8AC3E}">
        <p14:creationId xmlns:p14="http://schemas.microsoft.com/office/powerpoint/2010/main" val="1771865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 name="Date Placeholder 1"/>
          <p:cNvSpPr>
            <a:spLocks noGrp="1"/>
          </p:cNvSpPr>
          <p:nvPr>
            <p:ph type="dt" sz="half" idx="10"/>
          </p:nvPr>
        </p:nvSpPr>
        <p:spPr/>
        <p:txBody>
          <a:bodyPr/>
          <a:lstStyle/>
          <a:p>
            <a:fld id="{4C319646-BEB7-1347-9B91-2063522B37A3}" type="datetime2">
              <a:rPr lang="en-GB" smtClean="0"/>
              <a:t>Wednesday, 17 August 2022</a:t>
            </a:fld>
            <a:endParaRPr lang="en-US"/>
          </a:p>
        </p:txBody>
      </p:sp>
      <p:sp>
        <p:nvSpPr>
          <p:cNvPr id="11" name="Footer Placeholder 10"/>
          <p:cNvSpPr>
            <a:spLocks noGrp="1"/>
          </p:cNvSpPr>
          <p:nvPr>
            <p:ph type="ftr" sz="quarter" idx="11"/>
          </p:nvPr>
        </p:nvSpPr>
        <p:spPr/>
        <p:txBody>
          <a:bodyPr/>
          <a:lstStyle/>
          <a:p>
            <a:r>
              <a:rPr lang="en-US"/>
              <a:t>© Copyright all rights reserved</a:t>
            </a:r>
          </a:p>
        </p:txBody>
      </p:sp>
      <p:sp>
        <p:nvSpPr>
          <p:cNvPr id="12" name="Slide Number Placeholder 11"/>
          <p:cNvSpPr>
            <a:spLocks noGrp="1"/>
          </p:cNvSpPr>
          <p:nvPr>
            <p:ph type="sldNum" sz="quarter" idx="12"/>
          </p:nvPr>
        </p:nvSpPr>
        <p:spPr/>
        <p:txBody>
          <a:bodyPr/>
          <a:lstStyle/>
          <a:p>
            <a:fld id="{7C3877F0-7BE3-B64A-9B26-5951F1D91A08}" type="slidenum">
              <a:rPr lang="en-US" smtClean="0"/>
              <a:t>‹#›</a:t>
            </a:fld>
            <a:endParaRPr lang="en-US"/>
          </a:p>
        </p:txBody>
      </p:sp>
    </p:spTree>
    <p:extLst>
      <p:ext uri="{BB962C8B-B14F-4D97-AF65-F5344CB8AC3E}">
        <p14:creationId xmlns:p14="http://schemas.microsoft.com/office/powerpoint/2010/main" val="3342726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a:t>Click to edit Master title style</a:t>
            </a:r>
            <a:endParaRPr lang="en-US" dirty="0"/>
          </a:p>
        </p:txBody>
      </p:sp>
      <p:sp>
        <p:nvSpPr>
          <p:cNvPr id="2" name="Date Placeholder 1"/>
          <p:cNvSpPr>
            <a:spLocks noGrp="1"/>
          </p:cNvSpPr>
          <p:nvPr>
            <p:ph type="dt" sz="half" idx="10"/>
          </p:nvPr>
        </p:nvSpPr>
        <p:spPr/>
        <p:txBody>
          <a:bodyPr/>
          <a:lstStyle/>
          <a:p>
            <a:fld id="{237F2582-4628-7542-B132-B5076C3B3CD5}" type="datetime2">
              <a:rPr lang="en-GB" smtClean="0"/>
              <a:t>Wednesday, 17 August 2022</a:t>
            </a:fld>
            <a:endParaRPr lang="en-US"/>
          </a:p>
        </p:txBody>
      </p:sp>
      <p:sp>
        <p:nvSpPr>
          <p:cNvPr id="7" name="Footer Placeholder 6"/>
          <p:cNvSpPr>
            <a:spLocks noGrp="1"/>
          </p:cNvSpPr>
          <p:nvPr>
            <p:ph type="ftr" sz="quarter" idx="11"/>
          </p:nvPr>
        </p:nvSpPr>
        <p:spPr/>
        <p:txBody>
          <a:bodyPr/>
          <a:lstStyle/>
          <a:p>
            <a:r>
              <a:rPr lang="en-US"/>
              <a:t>© Copyright all rights reserved</a:t>
            </a:r>
          </a:p>
        </p:txBody>
      </p:sp>
      <p:sp>
        <p:nvSpPr>
          <p:cNvPr id="8" name="Slide Number Placeholder 7"/>
          <p:cNvSpPr>
            <a:spLocks noGrp="1"/>
          </p:cNvSpPr>
          <p:nvPr>
            <p:ph type="sldNum" sz="quarter" idx="12"/>
          </p:nvPr>
        </p:nvSpPr>
        <p:spPr/>
        <p:txBody>
          <a:bodyPr/>
          <a:lstStyle/>
          <a:p>
            <a:fld id="{7C3877F0-7BE3-B64A-9B26-5951F1D91A08}" type="slidenum">
              <a:rPr lang="en-US" smtClean="0"/>
              <a:t>‹#›</a:t>
            </a:fld>
            <a:endParaRPr lang="en-US"/>
          </a:p>
        </p:txBody>
      </p:sp>
    </p:spTree>
    <p:extLst>
      <p:ext uri="{BB962C8B-B14F-4D97-AF65-F5344CB8AC3E}">
        <p14:creationId xmlns:p14="http://schemas.microsoft.com/office/powerpoint/2010/main" val="1167954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C55D830-CBF6-914A-9271-7049AED49447}" type="datetime2">
              <a:rPr lang="en-GB" smtClean="0"/>
              <a:t>Wednesday, 17 August 2022</a:t>
            </a:fld>
            <a:endParaRPr lang="en-US"/>
          </a:p>
        </p:txBody>
      </p:sp>
      <p:sp>
        <p:nvSpPr>
          <p:cNvPr id="6" name="Footer Placeholder 5"/>
          <p:cNvSpPr>
            <a:spLocks noGrp="1"/>
          </p:cNvSpPr>
          <p:nvPr>
            <p:ph type="ftr" sz="quarter" idx="11"/>
          </p:nvPr>
        </p:nvSpPr>
        <p:spPr/>
        <p:txBody>
          <a:bodyPr/>
          <a:lstStyle/>
          <a:p>
            <a:r>
              <a:rPr lang="en-US"/>
              <a:t>© Copyright all rights reserved</a:t>
            </a:r>
          </a:p>
        </p:txBody>
      </p:sp>
      <p:sp>
        <p:nvSpPr>
          <p:cNvPr id="7" name="Slide Number Placeholder 6"/>
          <p:cNvSpPr>
            <a:spLocks noGrp="1"/>
          </p:cNvSpPr>
          <p:nvPr>
            <p:ph type="sldNum" sz="quarter" idx="12"/>
          </p:nvPr>
        </p:nvSpPr>
        <p:spPr/>
        <p:txBody>
          <a:bodyPr/>
          <a:lstStyle/>
          <a:p>
            <a:fld id="{7C3877F0-7BE3-B64A-9B26-5951F1D91A08}" type="slidenum">
              <a:rPr lang="en-US" smtClean="0"/>
              <a:t>‹#›</a:t>
            </a:fld>
            <a:endParaRPr lang="en-US"/>
          </a:p>
        </p:txBody>
      </p:sp>
    </p:spTree>
    <p:extLst>
      <p:ext uri="{BB962C8B-B14F-4D97-AF65-F5344CB8AC3E}">
        <p14:creationId xmlns:p14="http://schemas.microsoft.com/office/powerpoint/2010/main" val="2341814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GB"/>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8" name="Date Placeholder 7"/>
          <p:cNvSpPr>
            <a:spLocks noGrp="1"/>
          </p:cNvSpPr>
          <p:nvPr>
            <p:ph type="dt" sz="half" idx="10"/>
          </p:nvPr>
        </p:nvSpPr>
        <p:spPr/>
        <p:txBody>
          <a:bodyPr/>
          <a:lstStyle/>
          <a:p>
            <a:fld id="{B39A5741-AA3A-9349-8E46-0A48DD210666}" type="datetime2">
              <a:rPr lang="en-GB" smtClean="0"/>
              <a:t>Wednesday, 17 August 2022</a:t>
            </a:fld>
            <a:endParaRPr lang="en-US"/>
          </a:p>
        </p:txBody>
      </p:sp>
      <p:sp>
        <p:nvSpPr>
          <p:cNvPr id="9" name="Footer Placeholder 8"/>
          <p:cNvSpPr>
            <a:spLocks noGrp="1"/>
          </p:cNvSpPr>
          <p:nvPr>
            <p:ph type="ftr" sz="quarter" idx="11"/>
          </p:nvPr>
        </p:nvSpPr>
        <p:spPr/>
        <p:txBody>
          <a:bodyPr/>
          <a:lstStyle/>
          <a:p>
            <a:r>
              <a:rPr lang="en-US"/>
              <a:t>© Copyright all rights reserved</a:t>
            </a:r>
          </a:p>
        </p:txBody>
      </p:sp>
      <p:sp>
        <p:nvSpPr>
          <p:cNvPr id="10" name="Slide Number Placeholder 9"/>
          <p:cNvSpPr>
            <a:spLocks noGrp="1"/>
          </p:cNvSpPr>
          <p:nvPr>
            <p:ph type="sldNum" sz="quarter" idx="12"/>
          </p:nvPr>
        </p:nvSpPr>
        <p:spPr/>
        <p:txBody>
          <a:bodyPr/>
          <a:lstStyle/>
          <a:p>
            <a:fld id="{7C3877F0-7BE3-B64A-9B26-5951F1D91A08}" type="slidenum">
              <a:rPr lang="en-US" smtClean="0"/>
              <a:t>‹#›</a:t>
            </a:fld>
            <a:endParaRPr lang="en-US"/>
          </a:p>
        </p:txBody>
      </p:sp>
    </p:spTree>
    <p:extLst>
      <p:ext uri="{BB962C8B-B14F-4D97-AF65-F5344CB8AC3E}">
        <p14:creationId xmlns:p14="http://schemas.microsoft.com/office/powerpoint/2010/main" val="3672347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8" name="Date Placeholder 7"/>
          <p:cNvSpPr>
            <a:spLocks noGrp="1"/>
          </p:cNvSpPr>
          <p:nvPr>
            <p:ph type="dt" sz="half" idx="10"/>
          </p:nvPr>
        </p:nvSpPr>
        <p:spPr/>
        <p:txBody>
          <a:bodyPr/>
          <a:lstStyle/>
          <a:p>
            <a:fld id="{01A27D68-6938-E543-AB17-D5C262CCE080}" type="datetime2">
              <a:rPr lang="en-GB" smtClean="0"/>
              <a:t>Wednesday, 17 August 2022</a:t>
            </a:fld>
            <a:endParaRPr lang="en-US"/>
          </a:p>
        </p:txBody>
      </p:sp>
      <p:sp>
        <p:nvSpPr>
          <p:cNvPr id="9" name="Footer Placeholder 8"/>
          <p:cNvSpPr>
            <a:spLocks noGrp="1"/>
          </p:cNvSpPr>
          <p:nvPr>
            <p:ph type="ftr" sz="quarter" idx="11"/>
          </p:nvPr>
        </p:nvSpPr>
        <p:spPr>
          <a:xfrm>
            <a:off x="3499101" y="6356350"/>
            <a:ext cx="5911517" cy="365125"/>
          </a:xfrm>
        </p:spPr>
        <p:txBody>
          <a:bodyPr/>
          <a:lstStyle/>
          <a:p>
            <a:r>
              <a:rPr lang="en-US"/>
              <a:t>© Copyright all rights reserved</a:t>
            </a:r>
          </a:p>
        </p:txBody>
      </p:sp>
      <p:sp>
        <p:nvSpPr>
          <p:cNvPr id="10" name="Slide Number Placeholder 9"/>
          <p:cNvSpPr>
            <a:spLocks noGrp="1"/>
          </p:cNvSpPr>
          <p:nvPr>
            <p:ph type="sldNum" sz="quarter" idx="12"/>
          </p:nvPr>
        </p:nvSpPr>
        <p:spPr/>
        <p:txBody>
          <a:bodyPr/>
          <a:lstStyle/>
          <a:p>
            <a:fld id="{7C3877F0-7BE3-B64A-9B26-5951F1D91A08}" type="slidenum">
              <a:rPr lang="en-US" smtClean="0"/>
              <a:t>‹#›</a:t>
            </a:fld>
            <a:endParaRPr lang="en-US"/>
          </a:p>
        </p:txBody>
      </p:sp>
    </p:spTree>
    <p:extLst>
      <p:ext uri="{BB962C8B-B14F-4D97-AF65-F5344CB8AC3E}">
        <p14:creationId xmlns:p14="http://schemas.microsoft.com/office/powerpoint/2010/main" val="3028512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B747D307-9231-274A-8C91-A732696D1145}" type="datetime2">
              <a:rPr lang="en-GB" smtClean="0"/>
              <a:t>Wednesday, 17 August 2022</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r>
              <a:rPr lang="en-US"/>
              <a:t>© Copyright all rights reserved</a:t>
            </a:r>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7C3877F0-7BE3-B64A-9B26-5951F1D91A08}" type="slidenum">
              <a:rPr lang="en-US" smtClean="0"/>
              <a:t>‹#›</a:t>
            </a:fld>
            <a:endParaRPr lang="en-US"/>
          </a:p>
        </p:txBody>
      </p:sp>
    </p:spTree>
    <p:extLst>
      <p:ext uri="{BB962C8B-B14F-4D97-AF65-F5344CB8AC3E}">
        <p14:creationId xmlns:p14="http://schemas.microsoft.com/office/powerpoint/2010/main" val="17115202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lisadorn@psydrivegroup.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22.jpeg"/><Relationship Id="rId18" Type="http://schemas.openxmlformats.org/officeDocument/2006/relationships/image" Target="../media/image30.png"/><Relationship Id="rId3" Type="http://schemas.openxmlformats.org/officeDocument/2006/relationships/image" Target="../media/image8.svg"/><Relationship Id="rId7" Type="http://schemas.openxmlformats.org/officeDocument/2006/relationships/image" Target="../media/image12.svg"/><Relationship Id="rId12" Type="http://schemas.openxmlformats.org/officeDocument/2006/relationships/image" Target="../media/image17.png"/><Relationship Id="rId17" Type="http://schemas.openxmlformats.org/officeDocument/2006/relationships/image" Target="../media/image29.svg"/><Relationship Id="rId2" Type="http://schemas.openxmlformats.org/officeDocument/2006/relationships/image" Target="../media/image7.png"/><Relationship Id="rId16"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5" Type="http://schemas.openxmlformats.org/officeDocument/2006/relationships/image" Target="../media/image27.svg"/><Relationship Id="rId10" Type="http://schemas.openxmlformats.org/officeDocument/2006/relationships/image" Target="../media/image15.png"/><Relationship Id="rId19" Type="http://schemas.openxmlformats.org/officeDocument/2006/relationships/image" Target="../media/image31.svg"/><Relationship Id="rId4" Type="http://schemas.openxmlformats.org/officeDocument/2006/relationships/image" Target="../media/image9.png"/><Relationship Id="rId9" Type="http://schemas.openxmlformats.org/officeDocument/2006/relationships/image" Target="../media/image14.svg"/><Relationship Id="rId1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4.svg"/><Relationship Id="rId7" Type="http://schemas.openxmlformats.org/officeDocument/2006/relationships/image" Target="../media/image33.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7.jpeg"/><Relationship Id="rId7" Type="http://schemas.openxmlformats.org/officeDocument/2006/relationships/diagramQuickStyle" Target="../diagrams/quickStyle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png"/><Relationship Id="rId9" Type="http://schemas.microsoft.com/office/2007/relationships/diagramDrawing" Target="../diagrams/drawing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ergonomics.org.uk/resource/human-factors-and-road-risk-management-psydrive.html" TargetMode="Externa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www.psydrivegroup.com/human-factors-course.html"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psydrivegroup.com/"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18" Type="http://schemas.openxmlformats.org/officeDocument/2006/relationships/image" Target="../media/image22.jpe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17" Type="http://schemas.openxmlformats.org/officeDocument/2006/relationships/image" Target="../media/image21.svg"/><Relationship Id="rId2" Type="http://schemas.openxmlformats.org/officeDocument/2006/relationships/notesSlide" Target="../notesSlides/notesSlide7.xml"/><Relationship Id="rId16"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sv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22.jpe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827C386B-FBEE-434F-B519-2A935AF426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611DA59-3BDE-A622-0435-515C9E2EE702}"/>
              </a:ext>
            </a:extLst>
          </p:cNvPr>
          <p:cNvSpPr>
            <a:spLocks noGrp="1"/>
          </p:cNvSpPr>
          <p:nvPr>
            <p:ph type="ctrTitle"/>
          </p:nvPr>
        </p:nvSpPr>
        <p:spPr>
          <a:xfrm>
            <a:off x="1598703" y="315633"/>
            <a:ext cx="7513349" cy="3703860"/>
          </a:xfrm>
        </p:spPr>
        <p:txBody>
          <a:bodyPr anchor="b">
            <a:normAutofit/>
          </a:bodyPr>
          <a:lstStyle/>
          <a:p>
            <a:r>
              <a:rPr lang="en-US" sz="6000" dirty="0">
                <a:solidFill>
                  <a:schemeClr val="tx1"/>
                </a:solidFill>
              </a:rPr>
              <a:t>Human Factors &amp; Road Risk Management</a:t>
            </a:r>
            <a:br>
              <a:rPr lang="en-US" sz="6000" dirty="0">
                <a:solidFill>
                  <a:schemeClr val="tx1"/>
                </a:solidFill>
              </a:rPr>
            </a:br>
            <a:br>
              <a:rPr lang="en-US" sz="6000" dirty="0">
                <a:solidFill>
                  <a:schemeClr val="tx1"/>
                </a:solidFill>
              </a:rPr>
            </a:br>
            <a:endParaRPr lang="en-US" sz="2400" dirty="0">
              <a:solidFill>
                <a:schemeClr val="tx2"/>
              </a:solidFill>
            </a:endParaRPr>
          </a:p>
        </p:txBody>
      </p:sp>
      <p:sp>
        <p:nvSpPr>
          <p:cNvPr id="3" name="Subtitle 2">
            <a:extLst>
              <a:ext uri="{FF2B5EF4-FFF2-40B4-BE49-F238E27FC236}">
                <a16:creationId xmlns:a16="http://schemas.microsoft.com/office/drawing/2014/main" id="{72975EF3-0977-7607-8ECD-8D9E30CC6A2A}"/>
              </a:ext>
            </a:extLst>
          </p:cNvPr>
          <p:cNvSpPr>
            <a:spLocks noGrp="1"/>
          </p:cNvSpPr>
          <p:nvPr>
            <p:ph type="subTitle" idx="1"/>
          </p:nvPr>
        </p:nvSpPr>
        <p:spPr>
          <a:xfrm>
            <a:off x="1687629" y="3171451"/>
            <a:ext cx="6590020" cy="3184899"/>
          </a:xfrm>
        </p:spPr>
        <p:txBody>
          <a:bodyPr>
            <a:normAutofit/>
          </a:bodyPr>
          <a:lstStyle/>
          <a:p>
            <a:r>
              <a:rPr lang="en-US" sz="2400" dirty="0">
                <a:solidFill>
                  <a:schemeClr val="tx1">
                    <a:lumMod val="75000"/>
                  </a:schemeClr>
                </a:solidFill>
              </a:rPr>
              <a:t>Dr Lisa Dorn</a:t>
            </a:r>
          </a:p>
          <a:p>
            <a:r>
              <a:rPr lang="en-US" sz="1800" dirty="0" err="1">
                <a:solidFill>
                  <a:schemeClr val="tx1">
                    <a:lumMod val="75000"/>
                  </a:schemeClr>
                </a:solidFill>
              </a:rPr>
              <a:t>CPsychol</a:t>
            </a:r>
            <a:r>
              <a:rPr lang="en-US" sz="1800" dirty="0">
                <a:solidFill>
                  <a:schemeClr val="tx1">
                    <a:lumMod val="75000"/>
                  </a:schemeClr>
                </a:solidFill>
              </a:rPr>
              <a:t> </a:t>
            </a:r>
            <a:r>
              <a:rPr lang="en-US" sz="1800" dirty="0" err="1">
                <a:solidFill>
                  <a:schemeClr val="tx1">
                    <a:lumMod val="75000"/>
                  </a:schemeClr>
                </a:solidFill>
              </a:rPr>
              <a:t>CErgHF</a:t>
            </a:r>
            <a:r>
              <a:rPr lang="en-US" sz="1800" dirty="0">
                <a:solidFill>
                  <a:schemeClr val="tx1">
                    <a:lumMod val="75000"/>
                  </a:schemeClr>
                </a:solidFill>
              </a:rPr>
              <a:t> AFBPS FCIEHF FHEA</a:t>
            </a:r>
            <a:endParaRPr lang="en-GB" sz="1800" dirty="0">
              <a:solidFill>
                <a:schemeClr val="tx1">
                  <a:lumMod val="75000"/>
                </a:schemeClr>
              </a:solidFill>
            </a:endParaRPr>
          </a:p>
          <a:p>
            <a:endParaRPr lang="en-US" sz="2400" dirty="0">
              <a:solidFill>
                <a:schemeClr val="tx2"/>
              </a:solidFill>
            </a:endParaRPr>
          </a:p>
          <a:p>
            <a:r>
              <a:rPr lang="en-US" sz="2400" dirty="0">
                <a:solidFill>
                  <a:schemeClr val="accent1"/>
                </a:solidFill>
              </a:rPr>
              <a:t>Course Director</a:t>
            </a:r>
          </a:p>
          <a:p>
            <a:endParaRPr lang="en-US" sz="1800" dirty="0">
              <a:solidFill>
                <a:schemeClr val="tx2"/>
              </a:solidFill>
            </a:endParaRPr>
          </a:p>
          <a:p>
            <a:r>
              <a:rPr lang="en-US" sz="1800" dirty="0">
                <a:solidFill>
                  <a:schemeClr val="accent1"/>
                </a:solidFill>
                <a:hlinkClick r:id="rId3">
                  <a:extLst>
                    <a:ext uri="{A12FA001-AC4F-418D-AE19-62706E023703}">
                      <ahyp:hlinkClr xmlns:ahyp="http://schemas.microsoft.com/office/drawing/2018/hyperlinkcolor" val="tx"/>
                    </a:ext>
                  </a:extLst>
                </a:hlinkClick>
              </a:rPr>
              <a:t>lisadorn@psydrivegroup.com</a:t>
            </a:r>
            <a:endParaRPr lang="en-US" sz="1800" dirty="0">
              <a:solidFill>
                <a:schemeClr val="accent1"/>
              </a:solidFill>
            </a:endParaRPr>
          </a:p>
          <a:p>
            <a:endParaRPr lang="en-US" sz="1800" dirty="0">
              <a:solidFill>
                <a:schemeClr val="accent1"/>
              </a:solidFill>
            </a:endParaRPr>
          </a:p>
          <a:p>
            <a:endParaRPr lang="en-US" sz="2400" dirty="0">
              <a:solidFill>
                <a:schemeClr val="accent1"/>
              </a:solidFill>
            </a:endParaRPr>
          </a:p>
        </p:txBody>
      </p:sp>
      <p:sp>
        <p:nvSpPr>
          <p:cNvPr id="23" name="Rectangle 22">
            <a:extLst>
              <a:ext uri="{FF2B5EF4-FFF2-40B4-BE49-F238E27FC236}">
                <a16:creationId xmlns:a16="http://schemas.microsoft.com/office/drawing/2014/main" id="{66085C62-ADF2-4CC0-B14D-F4B678F116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72832"/>
            <a:ext cx="1194619"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034EF5D1-2322-4C79-BA38-EDD477732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16784" y="758952"/>
            <a:ext cx="278312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8" name="Picture 7">
            <a:extLst>
              <a:ext uri="{FF2B5EF4-FFF2-40B4-BE49-F238E27FC236}">
                <a16:creationId xmlns:a16="http://schemas.microsoft.com/office/drawing/2014/main" id="{781409ED-7491-0CCD-AA2D-22B4EF4E8810}"/>
              </a:ext>
            </a:extLst>
          </p:cNvPr>
          <p:cNvPicPr>
            <a:picLocks noChangeAspect="1"/>
          </p:cNvPicPr>
          <p:nvPr/>
        </p:nvPicPr>
        <p:blipFill>
          <a:blip r:embed="rId4"/>
          <a:srcRect/>
          <a:stretch>
            <a:fillRect/>
          </a:stretch>
        </p:blipFill>
        <p:spPr>
          <a:xfrm>
            <a:off x="6024892" y="5242228"/>
            <a:ext cx="3239526" cy="847676"/>
          </a:xfrm>
          <a:prstGeom prst="rect">
            <a:avLst/>
          </a:prstGeom>
        </p:spPr>
      </p:pic>
      <p:sp>
        <p:nvSpPr>
          <p:cNvPr id="19" name="Footer Placeholder 18">
            <a:extLst>
              <a:ext uri="{FF2B5EF4-FFF2-40B4-BE49-F238E27FC236}">
                <a16:creationId xmlns:a16="http://schemas.microsoft.com/office/drawing/2014/main" id="{1F4EE63D-CC7B-C0AC-F80A-BCEED6A73593}"/>
              </a:ext>
            </a:extLst>
          </p:cNvPr>
          <p:cNvSpPr>
            <a:spLocks noGrp="1"/>
          </p:cNvSpPr>
          <p:nvPr>
            <p:ph type="ftr" sz="quarter" idx="11"/>
          </p:nvPr>
        </p:nvSpPr>
        <p:spPr/>
        <p:txBody>
          <a:bodyPr/>
          <a:lstStyle/>
          <a:p>
            <a:r>
              <a:rPr lang="en-US" dirty="0"/>
              <a:t>© Copyright all rights reserved</a:t>
            </a:r>
          </a:p>
        </p:txBody>
      </p:sp>
      <p:sp>
        <p:nvSpPr>
          <p:cNvPr id="20" name="Slide Number Placeholder 19">
            <a:extLst>
              <a:ext uri="{FF2B5EF4-FFF2-40B4-BE49-F238E27FC236}">
                <a16:creationId xmlns:a16="http://schemas.microsoft.com/office/drawing/2014/main" id="{559508A4-C8E7-56B0-AB88-123B1A936B1F}"/>
              </a:ext>
            </a:extLst>
          </p:cNvPr>
          <p:cNvSpPr>
            <a:spLocks noGrp="1"/>
          </p:cNvSpPr>
          <p:nvPr>
            <p:ph type="sldNum" sz="quarter" idx="12"/>
          </p:nvPr>
        </p:nvSpPr>
        <p:spPr/>
        <p:txBody>
          <a:bodyPr/>
          <a:lstStyle/>
          <a:p>
            <a:fld id="{7C3877F0-7BE3-B64A-9B26-5951F1D91A08}" type="slidenum">
              <a:rPr lang="en-US" smtClean="0"/>
              <a:t>1</a:t>
            </a:fld>
            <a:endParaRPr lang="en-US"/>
          </a:p>
        </p:txBody>
      </p:sp>
      <p:sp>
        <p:nvSpPr>
          <p:cNvPr id="22" name="Date Placeholder 21">
            <a:extLst>
              <a:ext uri="{FF2B5EF4-FFF2-40B4-BE49-F238E27FC236}">
                <a16:creationId xmlns:a16="http://schemas.microsoft.com/office/drawing/2014/main" id="{A8DFEC09-F2E4-2423-48E9-9816C2027C21}"/>
              </a:ext>
            </a:extLst>
          </p:cNvPr>
          <p:cNvSpPr>
            <a:spLocks noGrp="1"/>
          </p:cNvSpPr>
          <p:nvPr>
            <p:ph type="dt" sz="half" idx="10"/>
          </p:nvPr>
        </p:nvSpPr>
        <p:spPr/>
        <p:txBody>
          <a:bodyPr/>
          <a:lstStyle/>
          <a:p>
            <a:fld id="{153A1D06-8BAC-B841-8998-79574965587E}" type="datetime2">
              <a:rPr lang="en-GB" smtClean="0"/>
              <a:t>Wednesday, 17 August 2022</a:t>
            </a:fld>
            <a:endParaRPr lang="en-US"/>
          </a:p>
        </p:txBody>
      </p:sp>
    </p:spTree>
    <p:extLst>
      <p:ext uri="{BB962C8B-B14F-4D97-AF65-F5344CB8AC3E}">
        <p14:creationId xmlns:p14="http://schemas.microsoft.com/office/powerpoint/2010/main" val="3888617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4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2000"/>
                                  </p:stCondLst>
                                  <p:iterate type="lt">
                                    <p:tmPct val="10000"/>
                                  </p:iterate>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4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2000"/>
                                  </p:stCondLst>
                                  <p:iterate type="lt">
                                    <p:tmPct val="10000"/>
                                  </p:iterate>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400"/>
                                        <p:tgtEl>
                                          <p:spTgt spid="3">
                                            <p:txEl>
                                              <p:pRg st="5" end="5"/>
                                            </p:txEl>
                                          </p:spTgt>
                                        </p:tgtEl>
                                      </p:cBhvr>
                                    </p:animEffect>
                                  </p:childTnLst>
                                </p:cTn>
                              </p:par>
                              <p:par>
                                <p:cTn id="23" presetID="10" presetClass="entr" presetSubtype="0" fill="hold" grpId="0" nodeType="withEffect">
                                  <p:stCondLst>
                                    <p:cond delay="500"/>
                                  </p:stCondLst>
                                  <p:iterate type="lt">
                                    <p:tmPct val="10000"/>
                                  </p:iterate>
                                  <p:childTnLst>
                                    <p:set>
                                      <p:cBhvr>
                                        <p:cTn id="24" dur="1" fill="hold">
                                          <p:stCondLst>
                                            <p:cond delay="0"/>
                                          </p:stCondLst>
                                        </p:cTn>
                                        <p:tgtEl>
                                          <p:spTgt spid="2"/>
                                        </p:tgtEl>
                                        <p:attrNameLst>
                                          <p:attrName>style.visibility</p:attrName>
                                        </p:attrNameLst>
                                      </p:cBhvr>
                                      <p:to>
                                        <p:strVal val="visible"/>
                                      </p:to>
                                    </p:set>
                                    <p:animEffect transition="in" filter="fade">
                                      <p:cBhvr>
                                        <p:cTn id="25"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696A55C8-89F1-439D-863D-E208C0AC8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Travel New Zealand With Kids: A Family-Friendly Itinerary">
            <a:extLst>
              <a:ext uri="{FF2B5EF4-FFF2-40B4-BE49-F238E27FC236}">
                <a16:creationId xmlns:a16="http://schemas.microsoft.com/office/drawing/2014/main" id="{702484F3-6791-9D63-24D8-F6AFA1CFDBE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661" r="9092" b="16553"/>
          <a:stretch/>
        </p:blipFill>
        <p:spPr bwMode="auto">
          <a:xfrm>
            <a:off x="20" y="1"/>
            <a:ext cx="12188932" cy="6858000"/>
          </a:xfrm>
          <a:prstGeom prst="rect">
            <a:avLst/>
          </a:prstGeom>
          <a:noFill/>
          <a:extLst>
            <a:ext uri="{909E8E84-426E-40DD-AFC4-6F175D3DCCD1}">
              <a14:hiddenFill xmlns:a14="http://schemas.microsoft.com/office/drawing/2010/main">
                <a:solidFill>
                  <a:srgbClr val="FFFFFF"/>
                </a:solidFill>
              </a14:hiddenFill>
            </a:ext>
          </a:extLst>
        </p:spPr>
      </p:pic>
      <p:sp>
        <p:nvSpPr>
          <p:cNvPr id="7177" name="Rectangle 7176">
            <a:extLst>
              <a:ext uri="{FF2B5EF4-FFF2-40B4-BE49-F238E27FC236}">
                <a16:creationId xmlns:a16="http://schemas.microsoft.com/office/drawing/2014/main" id="{E4A1FD7E-EAEC-40B9-B75B-432F9DA75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09599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2028DE0-4807-FBFE-DBE3-7BDF3D4FBAC2}"/>
              </a:ext>
            </a:extLst>
          </p:cNvPr>
          <p:cNvSpPr>
            <a:spLocks noGrp="1"/>
          </p:cNvSpPr>
          <p:nvPr>
            <p:ph type="title"/>
          </p:nvPr>
        </p:nvSpPr>
        <p:spPr>
          <a:xfrm>
            <a:off x="438894" y="1173966"/>
            <a:ext cx="5218209" cy="1255469"/>
          </a:xfrm>
        </p:spPr>
        <p:txBody>
          <a:bodyPr>
            <a:noAutofit/>
          </a:bodyPr>
          <a:lstStyle/>
          <a:p>
            <a:r>
              <a:rPr lang="en-US" sz="5900" dirty="0"/>
              <a:t>Human Performance</a:t>
            </a:r>
          </a:p>
        </p:txBody>
      </p:sp>
      <p:sp>
        <p:nvSpPr>
          <p:cNvPr id="3" name="Content Placeholder 2">
            <a:extLst>
              <a:ext uri="{FF2B5EF4-FFF2-40B4-BE49-F238E27FC236}">
                <a16:creationId xmlns:a16="http://schemas.microsoft.com/office/drawing/2014/main" id="{10930E76-7012-873E-8EEF-785EAE5A62DB}"/>
              </a:ext>
            </a:extLst>
          </p:cNvPr>
          <p:cNvSpPr>
            <a:spLocks noGrp="1"/>
          </p:cNvSpPr>
          <p:nvPr>
            <p:ph idx="1"/>
          </p:nvPr>
        </p:nvSpPr>
        <p:spPr>
          <a:xfrm>
            <a:off x="289248" y="2841402"/>
            <a:ext cx="5218209" cy="3274586"/>
          </a:xfrm>
        </p:spPr>
        <p:txBody>
          <a:bodyPr anchor="t">
            <a:normAutofit/>
          </a:bodyPr>
          <a:lstStyle/>
          <a:p>
            <a:r>
              <a:rPr lang="en-US" dirty="0">
                <a:solidFill>
                  <a:srgbClr val="FFFFFF"/>
                </a:solidFill>
              </a:rPr>
              <a:t>Attention capacity is limited</a:t>
            </a:r>
          </a:p>
          <a:p>
            <a:r>
              <a:rPr lang="en-US" dirty="0">
                <a:solidFill>
                  <a:srgbClr val="FFFFFF"/>
                </a:solidFill>
              </a:rPr>
              <a:t>Distraction is a major cause of crash involvement </a:t>
            </a:r>
          </a:p>
          <a:p>
            <a:r>
              <a:rPr lang="en-US" dirty="0">
                <a:solidFill>
                  <a:srgbClr val="FFFFFF"/>
                </a:solidFill>
              </a:rPr>
              <a:t>It’s easy to miss hazards if you don’t focus directly on them</a:t>
            </a:r>
          </a:p>
          <a:p>
            <a:r>
              <a:rPr lang="en-US" dirty="0">
                <a:solidFill>
                  <a:srgbClr val="FFFFFF"/>
                </a:solidFill>
              </a:rPr>
              <a:t>Even if you look at the hazard, you may fail to process it</a:t>
            </a:r>
          </a:p>
        </p:txBody>
      </p:sp>
      <p:sp>
        <p:nvSpPr>
          <p:cNvPr id="7179" name="Rectangle 7178">
            <a:extLst>
              <a:ext uri="{FF2B5EF4-FFF2-40B4-BE49-F238E27FC236}">
                <a16:creationId xmlns:a16="http://schemas.microsoft.com/office/drawing/2014/main" id="{AC88629E-396B-4C99-B284-F30AABDF2E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a:extLst>
              <a:ext uri="{FF2B5EF4-FFF2-40B4-BE49-F238E27FC236}">
                <a16:creationId xmlns:a16="http://schemas.microsoft.com/office/drawing/2014/main" id="{D7774721-0B61-C010-4654-F720202D41F6}"/>
              </a:ext>
            </a:extLst>
          </p:cNvPr>
          <p:cNvSpPr>
            <a:spLocks noGrp="1"/>
          </p:cNvSpPr>
          <p:nvPr>
            <p:ph type="dt" sz="half" idx="10"/>
          </p:nvPr>
        </p:nvSpPr>
        <p:spPr>
          <a:xfrm>
            <a:off x="262465" y="6356350"/>
            <a:ext cx="2743200" cy="365125"/>
          </a:xfrm>
        </p:spPr>
        <p:txBody>
          <a:bodyPr>
            <a:normAutofit/>
          </a:bodyPr>
          <a:lstStyle/>
          <a:p>
            <a:pPr>
              <a:spcAft>
                <a:spcPts val="600"/>
              </a:spcAft>
            </a:pPr>
            <a:fld id="{60EB45E7-97F9-A245-ABB8-4F9EE617DC45}" type="datetime2">
              <a:rPr lang="en-GB">
                <a:solidFill>
                  <a:srgbClr val="FFFFFF"/>
                </a:solidFill>
              </a:rPr>
              <a:pPr>
                <a:spcAft>
                  <a:spcPts val="600"/>
                </a:spcAft>
              </a:pPr>
              <a:t>Wednesday, 17 August 2022</a:t>
            </a:fld>
            <a:endParaRPr lang="en-US">
              <a:solidFill>
                <a:srgbClr val="FFFFFF"/>
              </a:solidFill>
            </a:endParaRPr>
          </a:p>
        </p:txBody>
      </p:sp>
      <p:sp>
        <p:nvSpPr>
          <p:cNvPr id="5" name="Footer Placeholder 4">
            <a:extLst>
              <a:ext uri="{FF2B5EF4-FFF2-40B4-BE49-F238E27FC236}">
                <a16:creationId xmlns:a16="http://schemas.microsoft.com/office/drawing/2014/main" id="{6A882B09-44A6-0A19-EF2E-FC9E5B640B93}"/>
              </a:ext>
            </a:extLst>
          </p:cNvPr>
          <p:cNvSpPr>
            <a:spLocks noGrp="1"/>
          </p:cNvSpPr>
          <p:nvPr>
            <p:ph type="ftr" sz="quarter" idx="11"/>
          </p:nvPr>
        </p:nvSpPr>
        <p:spPr>
          <a:xfrm>
            <a:off x="3869268" y="6356350"/>
            <a:ext cx="5911517" cy="365125"/>
          </a:xfrm>
        </p:spPr>
        <p:txBody>
          <a:bodyPr>
            <a:normAutofit/>
          </a:bodyPr>
          <a:lstStyle/>
          <a:p>
            <a:pPr>
              <a:spcAft>
                <a:spcPts val="600"/>
              </a:spcAft>
            </a:pPr>
            <a:r>
              <a:rPr lang="en-US">
                <a:solidFill>
                  <a:srgbClr val="FFFFFF"/>
                </a:solidFill>
              </a:rPr>
              <a:t>© Copyright all rights reserved</a:t>
            </a:r>
          </a:p>
        </p:txBody>
      </p:sp>
      <p:sp>
        <p:nvSpPr>
          <p:cNvPr id="6" name="Slide Number Placeholder 5">
            <a:extLst>
              <a:ext uri="{FF2B5EF4-FFF2-40B4-BE49-F238E27FC236}">
                <a16:creationId xmlns:a16="http://schemas.microsoft.com/office/drawing/2014/main" id="{43F64B4C-8FCD-D0F1-FE94-B4E214AC1FED}"/>
              </a:ext>
            </a:extLst>
          </p:cNvPr>
          <p:cNvSpPr>
            <a:spLocks noGrp="1"/>
          </p:cNvSpPr>
          <p:nvPr>
            <p:ph type="sldNum" sz="quarter" idx="12"/>
          </p:nvPr>
        </p:nvSpPr>
        <p:spPr>
          <a:xfrm>
            <a:off x="10634135" y="6356350"/>
            <a:ext cx="1530927" cy="365125"/>
          </a:xfrm>
        </p:spPr>
        <p:txBody>
          <a:bodyPr>
            <a:normAutofit/>
          </a:bodyPr>
          <a:lstStyle/>
          <a:p>
            <a:pPr>
              <a:spcAft>
                <a:spcPts val="600"/>
              </a:spcAft>
            </a:pPr>
            <a:fld id="{7C3877F0-7BE3-B64A-9B26-5951F1D91A08}" type="slidenum">
              <a:rPr lang="en-US">
                <a:solidFill>
                  <a:srgbClr val="FFFFFF"/>
                </a:solidFill>
              </a:rPr>
              <a:pPr>
                <a:spcAft>
                  <a:spcPts val="600"/>
                </a:spcAft>
              </a:pPr>
              <a:t>10</a:t>
            </a:fld>
            <a:endParaRPr lang="en-US">
              <a:solidFill>
                <a:srgbClr val="FFFFFF"/>
              </a:solidFill>
            </a:endParaRPr>
          </a:p>
        </p:txBody>
      </p:sp>
      <p:pic>
        <p:nvPicPr>
          <p:cNvPr id="7" name="Picture 7" descr="Logo&#10;&#10;Description automatically generated">
            <a:extLst>
              <a:ext uri="{FF2B5EF4-FFF2-40B4-BE49-F238E27FC236}">
                <a16:creationId xmlns:a16="http://schemas.microsoft.com/office/drawing/2014/main" id="{7BAEFAAC-D37F-833C-8C48-0293FAE794D0}"/>
              </a:ext>
            </a:extLst>
          </p:cNvPr>
          <p:cNvPicPr>
            <a:picLocks noChangeAspect="1"/>
          </p:cNvPicPr>
          <p:nvPr/>
        </p:nvPicPr>
        <p:blipFill>
          <a:blip r:embed="rId3"/>
          <a:srcRect/>
          <a:stretch>
            <a:fillRect/>
          </a:stretch>
        </p:blipFill>
        <p:spPr>
          <a:xfrm>
            <a:off x="252919" y="148524"/>
            <a:ext cx="1895427" cy="495970"/>
          </a:xfrm>
          <a:prstGeom prst="rect">
            <a:avLst/>
          </a:prstGeom>
        </p:spPr>
      </p:pic>
    </p:spTree>
    <p:extLst>
      <p:ext uri="{BB962C8B-B14F-4D97-AF65-F5344CB8AC3E}">
        <p14:creationId xmlns:p14="http://schemas.microsoft.com/office/powerpoint/2010/main" val="4146888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60" name="Rectangle 14359">
            <a:extLst>
              <a:ext uri="{FF2B5EF4-FFF2-40B4-BE49-F238E27FC236}">
                <a16:creationId xmlns:a16="http://schemas.microsoft.com/office/drawing/2014/main" id="{696A55C8-89F1-439D-863D-E208C0AC8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 beginner's guide to self-drive holidays in New Zealand | NZ fly drive  inspiration">
            <a:extLst>
              <a:ext uri="{FF2B5EF4-FFF2-40B4-BE49-F238E27FC236}">
                <a16:creationId xmlns:a16="http://schemas.microsoft.com/office/drawing/2014/main" id="{C9969125-16E9-EF25-DC56-8E46FBF61D1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300" r="9092" b="19502"/>
          <a:stretch/>
        </p:blipFill>
        <p:spPr bwMode="auto">
          <a:xfrm>
            <a:off x="20" y="1"/>
            <a:ext cx="12188932" cy="6858000"/>
          </a:xfrm>
          <a:prstGeom prst="rect">
            <a:avLst/>
          </a:prstGeom>
          <a:noFill/>
          <a:extLst>
            <a:ext uri="{909E8E84-426E-40DD-AFC4-6F175D3DCCD1}">
              <a14:hiddenFill xmlns:a14="http://schemas.microsoft.com/office/drawing/2010/main">
                <a:solidFill>
                  <a:srgbClr val="FFFFFF"/>
                </a:solidFill>
              </a14:hiddenFill>
            </a:ext>
          </a:extLst>
        </p:spPr>
      </p:pic>
      <p:sp>
        <p:nvSpPr>
          <p:cNvPr id="14362" name="Rectangle 14361">
            <a:extLst>
              <a:ext uri="{FF2B5EF4-FFF2-40B4-BE49-F238E27FC236}">
                <a16:creationId xmlns:a16="http://schemas.microsoft.com/office/drawing/2014/main" id="{E4A1FD7E-EAEC-40B9-B75B-432F9DA75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09599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1D1A43D-190B-A1B0-F67F-9FA70D518618}"/>
              </a:ext>
            </a:extLst>
          </p:cNvPr>
          <p:cNvSpPr>
            <a:spLocks noGrp="1"/>
          </p:cNvSpPr>
          <p:nvPr>
            <p:ph type="title"/>
          </p:nvPr>
        </p:nvSpPr>
        <p:spPr>
          <a:xfrm>
            <a:off x="289248" y="1123837"/>
            <a:ext cx="5218209" cy="1255469"/>
          </a:xfrm>
        </p:spPr>
        <p:txBody>
          <a:bodyPr>
            <a:normAutofit/>
          </a:bodyPr>
          <a:lstStyle/>
          <a:p>
            <a:r>
              <a:rPr lang="en-US"/>
              <a:t>Three Main Capacity Limits </a:t>
            </a:r>
          </a:p>
        </p:txBody>
      </p:sp>
      <p:sp>
        <p:nvSpPr>
          <p:cNvPr id="3" name="Content Placeholder 2">
            <a:extLst>
              <a:ext uri="{FF2B5EF4-FFF2-40B4-BE49-F238E27FC236}">
                <a16:creationId xmlns:a16="http://schemas.microsoft.com/office/drawing/2014/main" id="{3349F566-A17C-FC01-E9AF-810C488FF1C1}"/>
              </a:ext>
            </a:extLst>
          </p:cNvPr>
          <p:cNvSpPr>
            <a:spLocks noGrp="1"/>
          </p:cNvSpPr>
          <p:nvPr>
            <p:ph idx="1"/>
          </p:nvPr>
        </p:nvSpPr>
        <p:spPr>
          <a:xfrm>
            <a:off x="289248" y="2510395"/>
            <a:ext cx="5218209" cy="3274586"/>
          </a:xfrm>
        </p:spPr>
        <p:txBody>
          <a:bodyPr anchor="t">
            <a:normAutofit/>
          </a:bodyPr>
          <a:lstStyle/>
          <a:p>
            <a:r>
              <a:rPr lang="en-US" b="1" dirty="0">
                <a:solidFill>
                  <a:srgbClr val="FFFFFF"/>
                </a:solidFill>
              </a:rPr>
              <a:t>1. Our ability to consciously perceive stimuli</a:t>
            </a:r>
          </a:p>
          <a:p>
            <a:endParaRPr lang="en-US" b="1" dirty="0">
              <a:solidFill>
                <a:srgbClr val="FFFFFF"/>
              </a:solidFill>
            </a:endParaRPr>
          </a:p>
          <a:p>
            <a:r>
              <a:rPr lang="en-US" b="1" dirty="0">
                <a:solidFill>
                  <a:srgbClr val="FFFFFF"/>
                </a:solidFill>
              </a:rPr>
              <a:t>2. Our ability to choose a response to each stimulus</a:t>
            </a:r>
          </a:p>
          <a:p>
            <a:endParaRPr lang="en-GB" dirty="0">
              <a:solidFill>
                <a:srgbClr val="FFFFFF"/>
              </a:solidFill>
            </a:endParaRPr>
          </a:p>
          <a:p>
            <a:r>
              <a:rPr lang="en-GB" b="1" dirty="0">
                <a:solidFill>
                  <a:srgbClr val="FFFFFF"/>
                </a:solidFill>
              </a:rPr>
              <a:t>3. Our ability to hold information in our mind</a:t>
            </a:r>
          </a:p>
          <a:p>
            <a:endParaRPr lang="en-GB" dirty="0">
              <a:solidFill>
                <a:srgbClr val="FFFFFF"/>
              </a:solidFill>
            </a:endParaRPr>
          </a:p>
          <a:p>
            <a:endParaRPr lang="en-GB" dirty="0">
              <a:solidFill>
                <a:srgbClr val="FFFFFF"/>
              </a:solidFill>
            </a:endParaRPr>
          </a:p>
        </p:txBody>
      </p:sp>
      <p:sp>
        <p:nvSpPr>
          <p:cNvPr id="14364" name="Rectangle 14363">
            <a:extLst>
              <a:ext uri="{FF2B5EF4-FFF2-40B4-BE49-F238E27FC236}">
                <a16:creationId xmlns:a16="http://schemas.microsoft.com/office/drawing/2014/main" id="{AC88629E-396B-4C99-B284-F30AABDF2E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a:extLst>
              <a:ext uri="{FF2B5EF4-FFF2-40B4-BE49-F238E27FC236}">
                <a16:creationId xmlns:a16="http://schemas.microsoft.com/office/drawing/2014/main" id="{A715BE8C-B7B0-11DB-DDD1-F978A8D75F9A}"/>
              </a:ext>
            </a:extLst>
          </p:cNvPr>
          <p:cNvSpPr>
            <a:spLocks noGrp="1"/>
          </p:cNvSpPr>
          <p:nvPr>
            <p:ph type="dt" sz="half" idx="10"/>
          </p:nvPr>
        </p:nvSpPr>
        <p:spPr>
          <a:xfrm>
            <a:off x="262465" y="6356350"/>
            <a:ext cx="2743200" cy="365125"/>
          </a:xfrm>
        </p:spPr>
        <p:txBody>
          <a:bodyPr>
            <a:normAutofit/>
          </a:bodyPr>
          <a:lstStyle/>
          <a:p>
            <a:pPr>
              <a:spcAft>
                <a:spcPts val="600"/>
              </a:spcAft>
            </a:pPr>
            <a:fld id="{8874F895-1342-DB46-98B9-C18348663F3E}" type="datetime2">
              <a:rPr lang="en-GB">
                <a:solidFill>
                  <a:srgbClr val="FFFFFF"/>
                </a:solidFill>
              </a:rPr>
              <a:pPr>
                <a:spcAft>
                  <a:spcPts val="600"/>
                </a:spcAft>
              </a:pPr>
              <a:t>Wednesday, 17 August 2022</a:t>
            </a:fld>
            <a:endParaRPr lang="en-US">
              <a:solidFill>
                <a:srgbClr val="FFFFFF"/>
              </a:solidFill>
            </a:endParaRPr>
          </a:p>
        </p:txBody>
      </p:sp>
      <p:sp>
        <p:nvSpPr>
          <p:cNvPr id="5" name="Footer Placeholder 4">
            <a:extLst>
              <a:ext uri="{FF2B5EF4-FFF2-40B4-BE49-F238E27FC236}">
                <a16:creationId xmlns:a16="http://schemas.microsoft.com/office/drawing/2014/main" id="{A1F52AA2-8989-4268-868D-E3CEAA459128}"/>
              </a:ext>
            </a:extLst>
          </p:cNvPr>
          <p:cNvSpPr>
            <a:spLocks noGrp="1"/>
          </p:cNvSpPr>
          <p:nvPr>
            <p:ph type="ftr" sz="quarter" idx="11"/>
          </p:nvPr>
        </p:nvSpPr>
        <p:spPr>
          <a:xfrm>
            <a:off x="3869268" y="6356350"/>
            <a:ext cx="5911517" cy="365125"/>
          </a:xfrm>
        </p:spPr>
        <p:txBody>
          <a:bodyPr>
            <a:normAutofit/>
          </a:bodyPr>
          <a:lstStyle/>
          <a:p>
            <a:pPr>
              <a:spcAft>
                <a:spcPts val="600"/>
              </a:spcAft>
            </a:pPr>
            <a:r>
              <a:rPr lang="en-US">
                <a:solidFill>
                  <a:srgbClr val="FFFFFF"/>
                </a:solidFill>
              </a:rPr>
              <a:t>© Copyright all rights reserved</a:t>
            </a:r>
          </a:p>
        </p:txBody>
      </p:sp>
      <p:sp>
        <p:nvSpPr>
          <p:cNvPr id="6" name="Slide Number Placeholder 5">
            <a:extLst>
              <a:ext uri="{FF2B5EF4-FFF2-40B4-BE49-F238E27FC236}">
                <a16:creationId xmlns:a16="http://schemas.microsoft.com/office/drawing/2014/main" id="{C47FD9DA-C4A8-6EDB-5359-5A4D0997F118}"/>
              </a:ext>
            </a:extLst>
          </p:cNvPr>
          <p:cNvSpPr>
            <a:spLocks noGrp="1"/>
          </p:cNvSpPr>
          <p:nvPr>
            <p:ph type="sldNum" sz="quarter" idx="12"/>
          </p:nvPr>
        </p:nvSpPr>
        <p:spPr>
          <a:xfrm>
            <a:off x="10634135" y="6356350"/>
            <a:ext cx="1530927" cy="365125"/>
          </a:xfrm>
        </p:spPr>
        <p:txBody>
          <a:bodyPr>
            <a:normAutofit/>
          </a:bodyPr>
          <a:lstStyle/>
          <a:p>
            <a:pPr>
              <a:spcAft>
                <a:spcPts val="600"/>
              </a:spcAft>
            </a:pPr>
            <a:fld id="{7C3877F0-7BE3-B64A-9B26-5951F1D91A08}" type="slidenum">
              <a:rPr lang="en-US">
                <a:solidFill>
                  <a:srgbClr val="FFFFFF"/>
                </a:solidFill>
              </a:rPr>
              <a:pPr>
                <a:spcAft>
                  <a:spcPts val="600"/>
                </a:spcAft>
              </a:pPr>
              <a:t>11</a:t>
            </a:fld>
            <a:endParaRPr lang="en-US">
              <a:solidFill>
                <a:srgbClr val="FFFFFF"/>
              </a:solidFill>
            </a:endParaRPr>
          </a:p>
        </p:txBody>
      </p:sp>
      <p:pic>
        <p:nvPicPr>
          <p:cNvPr id="7" name="Picture 7" descr="Logo&#10;&#10;Description automatically generated">
            <a:extLst>
              <a:ext uri="{FF2B5EF4-FFF2-40B4-BE49-F238E27FC236}">
                <a16:creationId xmlns:a16="http://schemas.microsoft.com/office/drawing/2014/main" id="{A22E7E1E-C50F-870C-849E-0E3747A62C65}"/>
              </a:ext>
            </a:extLst>
          </p:cNvPr>
          <p:cNvPicPr>
            <a:picLocks noChangeAspect="1"/>
          </p:cNvPicPr>
          <p:nvPr/>
        </p:nvPicPr>
        <p:blipFill>
          <a:blip r:embed="rId4"/>
          <a:srcRect/>
          <a:stretch>
            <a:fillRect/>
          </a:stretch>
        </p:blipFill>
        <p:spPr>
          <a:xfrm>
            <a:off x="252919" y="148524"/>
            <a:ext cx="1895427" cy="495970"/>
          </a:xfrm>
          <a:prstGeom prst="rect">
            <a:avLst/>
          </a:prstGeom>
        </p:spPr>
      </p:pic>
    </p:spTree>
    <p:extLst>
      <p:ext uri="{BB962C8B-B14F-4D97-AF65-F5344CB8AC3E}">
        <p14:creationId xmlns:p14="http://schemas.microsoft.com/office/powerpoint/2010/main" val="4176576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24609" y="963934"/>
            <a:ext cx="9048809" cy="720325"/>
          </a:xfrm>
          <a:prstGeom prst="rect">
            <a:avLst/>
          </a:prstGeom>
        </p:spPr>
        <p:txBody>
          <a:bodyPr lIns="0" tIns="0" rIns="0" bIns="0" rtlCol="0" anchor="t">
            <a:spAutoFit/>
          </a:bodyPr>
          <a:lstStyle/>
          <a:p>
            <a:pPr>
              <a:lnSpc>
                <a:spcPts val="5760"/>
              </a:lnSpc>
            </a:pPr>
            <a:r>
              <a:rPr lang="en-US" sz="4800" spc="-239" dirty="0">
                <a:solidFill>
                  <a:srgbClr val="737373"/>
                </a:solidFill>
                <a:latin typeface="Montserrat Classic Bold Italics"/>
              </a:rPr>
              <a:t>Attention</a:t>
            </a: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962400" y="3094327"/>
            <a:ext cx="499412" cy="499412"/>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962400" y="4279495"/>
            <a:ext cx="499412" cy="499412"/>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962400" y="5530465"/>
            <a:ext cx="499412" cy="499412"/>
          </a:xfrm>
          <a:prstGeom prst="rect">
            <a:avLst/>
          </a:prstGeom>
        </p:spPr>
      </p:pic>
      <p:grpSp>
        <p:nvGrpSpPr>
          <p:cNvPr id="6" name="Group 6"/>
          <p:cNvGrpSpPr/>
          <p:nvPr/>
        </p:nvGrpSpPr>
        <p:grpSpPr>
          <a:xfrm>
            <a:off x="1368337" y="1700534"/>
            <a:ext cx="659406" cy="274236"/>
            <a:chOff x="0" y="0"/>
            <a:chExt cx="1374183" cy="571500"/>
          </a:xfrm>
        </p:grpSpPr>
        <p:sp>
          <p:nvSpPr>
            <p:cNvPr id="7" name="Freeform 7"/>
            <p:cNvSpPr/>
            <p:nvPr/>
          </p:nvSpPr>
          <p:spPr>
            <a:xfrm>
              <a:off x="0" y="255270"/>
              <a:ext cx="1374183" cy="69850"/>
            </a:xfrm>
            <a:custGeom>
              <a:avLst/>
              <a:gdLst/>
              <a:ahLst/>
              <a:cxnLst/>
              <a:rect l="l" t="t" r="r" b="b"/>
              <a:pathLst>
                <a:path w="1374183" h="69850">
                  <a:moveTo>
                    <a:pt x="1083353" y="0"/>
                  </a:moveTo>
                  <a:lnTo>
                    <a:pt x="0" y="0"/>
                  </a:lnTo>
                  <a:lnTo>
                    <a:pt x="0" y="69850"/>
                  </a:lnTo>
                  <a:lnTo>
                    <a:pt x="1374183" y="69850"/>
                  </a:lnTo>
                  <a:lnTo>
                    <a:pt x="1374183" y="0"/>
                  </a:lnTo>
                  <a:close/>
                </a:path>
              </a:pathLst>
            </a:custGeom>
            <a:solidFill>
              <a:srgbClr val="4DD8C7"/>
            </a:solidFill>
          </p:spPr>
        </p:sp>
      </p:grpSp>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309143" flipV="1">
            <a:off x="-102748" y="-130297"/>
            <a:ext cx="1137935" cy="1137935"/>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flipH="1">
            <a:off x="0" y="5533392"/>
            <a:ext cx="1324609" cy="1324609"/>
          </a:xfrm>
          <a:prstGeom prst="rect">
            <a:avLst/>
          </a:prstGeom>
        </p:spPr>
      </p:pic>
      <p:grpSp>
        <p:nvGrpSpPr>
          <p:cNvPr id="10" name="Group 10"/>
          <p:cNvGrpSpPr/>
          <p:nvPr/>
        </p:nvGrpSpPr>
        <p:grpSpPr>
          <a:xfrm>
            <a:off x="466221" y="401317"/>
            <a:ext cx="568967" cy="568967"/>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DD8C7"/>
            </a:solidFill>
          </p:spPr>
        </p:sp>
      </p:grpSp>
      <p:pic>
        <p:nvPicPr>
          <p:cNvPr id="12" name="Picture 12"/>
          <p:cNvPicPr>
            <a:picLocks noChangeAspect="1"/>
          </p:cNvPicPr>
          <p:nvPr/>
        </p:nvPicPr>
        <p:blipFill>
          <a:blip r:embed="rId12">
            <a:alphaModFix amt="15000"/>
          </a:blip>
          <a:srcRect/>
          <a:stretch>
            <a:fillRect/>
          </a:stretch>
        </p:blipFill>
        <p:spPr>
          <a:xfrm rot="-794900">
            <a:off x="8752509" y="-620752"/>
            <a:ext cx="3664521" cy="3615134"/>
          </a:xfrm>
          <a:prstGeom prst="rect">
            <a:avLst/>
          </a:prstGeom>
        </p:spPr>
      </p:pic>
      <p:sp>
        <p:nvSpPr>
          <p:cNvPr id="13" name="TextBox 13"/>
          <p:cNvSpPr txBox="1"/>
          <p:nvPr/>
        </p:nvSpPr>
        <p:spPr>
          <a:xfrm>
            <a:off x="4681176" y="3059642"/>
            <a:ext cx="4217823" cy="614079"/>
          </a:xfrm>
          <a:prstGeom prst="rect">
            <a:avLst/>
          </a:prstGeom>
        </p:spPr>
        <p:txBody>
          <a:bodyPr wrap="square" lIns="0" tIns="0" rIns="0" bIns="0" rtlCol="0" anchor="t">
            <a:spAutoFit/>
          </a:bodyPr>
          <a:lstStyle/>
          <a:p>
            <a:pPr>
              <a:lnSpc>
                <a:spcPts val="2459"/>
              </a:lnSpc>
            </a:pPr>
            <a:r>
              <a:rPr lang="en-US" sz="1600" dirty="0">
                <a:solidFill>
                  <a:srgbClr val="000000"/>
                </a:solidFill>
                <a:latin typeface="Open Sans" panose="020B0604020202020204" charset="0"/>
                <a:ea typeface="Open Sans" panose="020B0604020202020204" charset="0"/>
                <a:cs typeface="Open Sans" panose="020B0604020202020204" charset="0"/>
              </a:rPr>
              <a:t>Talking on a mobile while driving divides attention</a:t>
            </a:r>
          </a:p>
        </p:txBody>
      </p:sp>
      <p:sp>
        <p:nvSpPr>
          <p:cNvPr id="14" name="TextBox 14"/>
          <p:cNvSpPr txBox="1"/>
          <p:nvPr/>
        </p:nvSpPr>
        <p:spPr>
          <a:xfrm>
            <a:off x="4681176" y="4086855"/>
            <a:ext cx="3501582" cy="934679"/>
          </a:xfrm>
          <a:prstGeom prst="rect">
            <a:avLst/>
          </a:prstGeom>
        </p:spPr>
        <p:txBody>
          <a:bodyPr wrap="square" lIns="0" tIns="0" rIns="0" bIns="0" rtlCol="0" anchor="t">
            <a:spAutoFit/>
          </a:bodyPr>
          <a:lstStyle/>
          <a:p>
            <a:pPr>
              <a:lnSpc>
                <a:spcPts val="2459"/>
              </a:lnSpc>
            </a:pPr>
            <a:r>
              <a:rPr lang="en-US" sz="1600" dirty="0">
                <a:solidFill>
                  <a:srgbClr val="000000"/>
                </a:solidFill>
                <a:latin typeface="Open Sans" panose="020B0604020202020204" charset="0"/>
                <a:ea typeface="Open Sans" panose="020B0604020202020204" charset="0"/>
                <a:cs typeface="Open Sans" panose="020B0604020202020204" charset="0"/>
              </a:rPr>
              <a:t>Concentrating on a trivial warning on the dashboard when a more significant warning is being indicated</a:t>
            </a:r>
          </a:p>
        </p:txBody>
      </p:sp>
      <p:sp>
        <p:nvSpPr>
          <p:cNvPr id="15" name="TextBox 15"/>
          <p:cNvSpPr txBox="1"/>
          <p:nvPr/>
        </p:nvSpPr>
        <p:spPr>
          <a:xfrm>
            <a:off x="4666662" y="5392226"/>
            <a:ext cx="3501582" cy="934679"/>
          </a:xfrm>
          <a:prstGeom prst="rect">
            <a:avLst/>
          </a:prstGeom>
        </p:spPr>
        <p:txBody>
          <a:bodyPr wrap="square" lIns="0" tIns="0" rIns="0" bIns="0" rtlCol="0" anchor="t">
            <a:spAutoFit/>
          </a:bodyPr>
          <a:lstStyle/>
          <a:p>
            <a:pPr>
              <a:lnSpc>
                <a:spcPts val="2459"/>
              </a:lnSpc>
            </a:pPr>
            <a:r>
              <a:rPr lang="en-US" sz="1600" dirty="0">
                <a:solidFill>
                  <a:srgbClr val="000000"/>
                </a:solidFill>
                <a:latin typeface="Open Sans" panose="020B0604020202020204" charset="0"/>
                <a:ea typeface="Open Sans" panose="020B0604020202020204" charset="0"/>
                <a:cs typeface="Open Sans" panose="020B0604020202020204" charset="0"/>
              </a:rPr>
              <a:t>Concentrating on a hazard in your rear view mirror and not see a pedestrian step out</a:t>
            </a:r>
          </a:p>
        </p:txBody>
      </p:sp>
      <p:sp>
        <p:nvSpPr>
          <p:cNvPr id="16" name="TextBox 16"/>
          <p:cNvSpPr txBox="1"/>
          <p:nvPr/>
        </p:nvSpPr>
        <p:spPr>
          <a:xfrm>
            <a:off x="1177053" y="2050373"/>
            <a:ext cx="8023721" cy="335476"/>
          </a:xfrm>
          <a:prstGeom prst="rect">
            <a:avLst/>
          </a:prstGeom>
        </p:spPr>
        <p:txBody>
          <a:bodyPr lIns="0" tIns="0" rIns="0" bIns="0" rtlCol="0" anchor="t">
            <a:spAutoFit/>
          </a:bodyPr>
          <a:lstStyle/>
          <a:p>
            <a:pPr>
              <a:lnSpc>
                <a:spcPts val="2799"/>
              </a:lnSpc>
            </a:pPr>
            <a:r>
              <a:rPr lang="en-US" sz="1999" dirty="0">
                <a:latin typeface="Open Sans" panose="020B0604020202020204" charset="0"/>
                <a:ea typeface="Open Sans" panose="020B0604020202020204" charset="0"/>
                <a:cs typeface="Open Sans" panose="020B0604020202020204" charset="0"/>
              </a:rPr>
              <a:t>Selection of inappropriate elements to concentrate attention on:-</a:t>
            </a:r>
          </a:p>
        </p:txBody>
      </p:sp>
      <p:pic>
        <p:nvPicPr>
          <p:cNvPr id="17" name="Picture 8"/>
          <p:cNvPicPr>
            <a:picLocks noChangeAspect="1"/>
          </p:cNvPicPr>
          <p:nvPr/>
        </p:nvPicPr>
        <p:blipFill>
          <a:blip r:embed="rId13"/>
          <a:srcRect/>
          <a:stretch>
            <a:fillRect/>
          </a:stretch>
        </p:blipFill>
        <p:spPr>
          <a:xfrm>
            <a:off x="9855200" y="6029877"/>
            <a:ext cx="2159684" cy="565117"/>
          </a:xfrm>
          <a:prstGeom prst="rect">
            <a:avLst/>
          </a:prstGeom>
        </p:spPr>
      </p:pic>
      <p:pic>
        <p:nvPicPr>
          <p:cNvPr id="18" name="Picture 6"/>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2013229" y="2515809"/>
            <a:ext cx="990132" cy="1205640"/>
          </a:xfrm>
          <a:prstGeom prst="rect">
            <a:avLst/>
          </a:prstGeom>
        </p:spPr>
      </p:pic>
      <p:pic>
        <p:nvPicPr>
          <p:cNvPr id="19" name="Picture 5"/>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604336" y="4021981"/>
            <a:ext cx="1807917" cy="964975"/>
          </a:xfrm>
          <a:prstGeom prst="rect">
            <a:avLst/>
          </a:prstGeom>
        </p:spPr>
      </p:pic>
      <p:pic>
        <p:nvPicPr>
          <p:cNvPr id="20" name="Picture 8"/>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1783774" y="5208578"/>
            <a:ext cx="1449041" cy="1242553"/>
          </a:xfrm>
          <a:prstGeom prst="rect">
            <a:avLst/>
          </a:prstGeom>
        </p:spPr>
      </p:pic>
      <p:sp>
        <p:nvSpPr>
          <p:cNvPr id="21" name="Rectangle 20"/>
          <p:cNvSpPr/>
          <p:nvPr/>
        </p:nvSpPr>
        <p:spPr>
          <a:xfrm>
            <a:off x="9855200" y="6625864"/>
            <a:ext cx="2492990" cy="276999"/>
          </a:xfrm>
          <a:prstGeom prst="rect">
            <a:avLst/>
          </a:prstGeom>
        </p:spPr>
        <p:txBody>
          <a:bodyPr wrap="none">
            <a:spAutoFit/>
          </a:bodyPr>
          <a:lstStyle/>
          <a:p>
            <a:r>
              <a:rPr lang="en-GB" sz="1200" dirty="0">
                <a:solidFill>
                  <a:schemeClr val="bg1">
                    <a:lumMod val="65000"/>
                  </a:schemeClr>
                </a:solidFill>
              </a:rPr>
              <a:t>© Copyright all rights reserved</a:t>
            </a:r>
            <a:r>
              <a:rPr lang="en-GB" sz="1200" dirty="0"/>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B5DC95B7-2A72-483B-BA19-2BE7512055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033" name="Rectangle 1032">
            <a:extLst>
              <a:ext uri="{FF2B5EF4-FFF2-40B4-BE49-F238E27FC236}">
                <a16:creationId xmlns:a16="http://schemas.microsoft.com/office/drawing/2014/main" id="{1C822AFE-7E96-4A51-9E55-FCAEACD213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0120" y="757325"/>
            <a:ext cx="4341880"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 name="Title 1">
            <a:extLst>
              <a:ext uri="{FF2B5EF4-FFF2-40B4-BE49-F238E27FC236}">
                <a16:creationId xmlns:a16="http://schemas.microsoft.com/office/drawing/2014/main" id="{2C2DE8AD-0359-10B3-1EB4-146D95BB9920}"/>
              </a:ext>
            </a:extLst>
          </p:cNvPr>
          <p:cNvSpPr>
            <a:spLocks noGrp="1"/>
          </p:cNvSpPr>
          <p:nvPr>
            <p:ph type="title"/>
          </p:nvPr>
        </p:nvSpPr>
        <p:spPr>
          <a:xfrm>
            <a:off x="8161390" y="1079770"/>
            <a:ext cx="3654857" cy="1527244"/>
          </a:xfrm>
        </p:spPr>
        <p:txBody>
          <a:bodyPr>
            <a:normAutofit fontScale="90000"/>
          </a:bodyPr>
          <a:lstStyle/>
          <a:p>
            <a:r>
              <a:rPr lang="en-US" altLang="en-US" sz="3200" dirty="0">
                <a:latin typeface="ArialMT"/>
              </a:rPr>
              <a:t>Average inattention time in seconds due to secondary task</a:t>
            </a:r>
            <a:br>
              <a:rPr lang="en-US" altLang="en-US" sz="3200" dirty="0"/>
            </a:br>
            <a:endParaRPr lang="en-US" sz="3200" dirty="0"/>
          </a:p>
        </p:txBody>
      </p:sp>
      <p:sp>
        <p:nvSpPr>
          <p:cNvPr id="1035" name="Rectangle 1034">
            <a:extLst>
              <a:ext uri="{FF2B5EF4-FFF2-40B4-BE49-F238E27FC236}">
                <a16:creationId xmlns:a16="http://schemas.microsoft.com/office/drawing/2014/main" id="{9169EA61-C175-4B7E-807B-58199DEA7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26" name="Picture 2" descr="page9image31196144">
            <a:extLst>
              <a:ext uri="{FF2B5EF4-FFF2-40B4-BE49-F238E27FC236}">
                <a16:creationId xmlns:a16="http://schemas.microsoft.com/office/drawing/2014/main" id="{9515EAB8-45F8-B890-41E5-00B805D9EA9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64515" y="1528579"/>
            <a:ext cx="6500974" cy="378681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5E492FD-499F-84BE-2233-041B5CD208A7}"/>
              </a:ext>
            </a:extLst>
          </p:cNvPr>
          <p:cNvSpPr>
            <a:spLocks noGrp="1"/>
          </p:cNvSpPr>
          <p:nvPr>
            <p:ph idx="1"/>
          </p:nvPr>
        </p:nvSpPr>
        <p:spPr>
          <a:xfrm>
            <a:off x="8161390" y="2607014"/>
            <a:ext cx="3654857" cy="3157903"/>
          </a:xfrm>
        </p:spPr>
        <p:txBody>
          <a:bodyPr anchor="t">
            <a:normAutofit/>
          </a:bodyPr>
          <a:lstStyle/>
          <a:p>
            <a:pPr marL="0" marR="0" lvl="0" indent="0" defTabSz="914400" rtl="0" eaLnBrk="0" fontAlgn="base" latinLnBrk="0" hangingPunct="0">
              <a:spcBef>
                <a:spcPct val="0"/>
              </a:spcBef>
              <a:spcAft>
                <a:spcPts val="600"/>
              </a:spcAft>
              <a:buClrTx/>
              <a:buSzTx/>
              <a:buFontTx/>
              <a:buNone/>
              <a:tabLst/>
            </a:pPr>
            <a:endParaRPr kumimoji="0" lang="en-US" altLang="en-US" sz="1600" b="0" i="0" u="none" strike="noStrike" cap="none" normalizeH="0" baseline="0" dirty="0">
              <a:ln>
                <a:noFill/>
              </a:ln>
              <a:solidFill>
                <a:srgbClr val="FFFFFF"/>
              </a:solidFill>
              <a:effectLst/>
            </a:endParaRPr>
          </a:p>
          <a:p>
            <a:pPr marL="0" marR="0" lvl="0" indent="0" defTabSz="914400" rtl="0" eaLnBrk="0" fontAlgn="base" latinLnBrk="0" hangingPunct="0">
              <a:spcBef>
                <a:spcPct val="0"/>
              </a:spcBef>
              <a:spcAft>
                <a:spcPts val="600"/>
              </a:spcAft>
              <a:buClrTx/>
              <a:buSzTx/>
              <a:buFontTx/>
              <a:buNone/>
              <a:tabLst/>
            </a:pPr>
            <a:r>
              <a:rPr kumimoji="0" lang="en-US" altLang="en-US" sz="1600" b="0" i="0" u="none" strike="noStrike" cap="none" normalizeH="0" baseline="0" dirty="0">
                <a:ln>
                  <a:noFill/>
                </a:ln>
                <a:solidFill>
                  <a:srgbClr val="FFFFFF"/>
                </a:solidFill>
                <a:effectLst/>
                <a:latin typeface="Arial" panose="020B0604020202020204" pitchFamily="34" charset="0"/>
              </a:rPr>
              <a:t>           </a:t>
            </a:r>
          </a:p>
        </p:txBody>
      </p:sp>
      <p:sp>
        <p:nvSpPr>
          <p:cNvPr id="4" name="Date Placeholder 3">
            <a:extLst>
              <a:ext uri="{FF2B5EF4-FFF2-40B4-BE49-F238E27FC236}">
                <a16:creationId xmlns:a16="http://schemas.microsoft.com/office/drawing/2014/main" id="{247D5C51-FC91-6460-F7F8-045ECC2C2960}"/>
              </a:ext>
            </a:extLst>
          </p:cNvPr>
          <p:cNvSpPr>
            <a:spLocks noGrp="1"/>
          </p:cNvSpPr>
          <p:nvPr>
            <p:ph type="dt" sz="half" idx="10"/>
          </p:nvPr>
        </p:nvSpPr>
        <p:spPr>
          <a:xfrm>
            <a:off x="7850120" y="6356350"/>
            <a:ext cx="1949577" cy="365125"/>
          </a:xfrm>
        </p:spPr>
        <p:txBody>
          <a:bodyP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fld id="{5C778E7C-A2D8-C145-BF1D-E2D5EBEA91CB}" type="datetime2">
              <a:rPr kumimoji="0" lang="en-GB" sz="1100" b="0" i="0" u="none" strike="noStrike" kern="1200" cap="none" spc="0" normalizeH="0" baseline="0" noProof="0" smtClean="0">
                <a:ln>
                  <a:noFill/>
                </a:ln>
                <a:solidFill>
                  <a:srgbClr val="3B4966">
                    <a:lumMod val="50000"/>
                    <a:lumOff val="50000"/>
                  </a:srgb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600"/>
                </a:spcAft>
                <a:buClrTx/>
                <a:buSzTx/>
                <a:buFontTx/>
                <a:buNone/>
                <a:tabLst/>
                <a:defRPr/>
              </a:pPr>
              <a:t>Wednesday, 17 August 2022</a:t>
            </a:fld>
            <a:endParaRPr kumimoji="0" lang="en-US" sz="1100" b="0" i="0" u="none" strike="noStrike" kern="1200" cap="none" spc="0" normalizeH="0" baseline="0" noProof="0">
              <a:ln>
                <a:noFill/>
              </a:ln>
              <a:solidFill>
                <a:srgbClr val="3B4966">
                  <a:lumMod val="50000"/>
                  <a:lumOff val="50000"/>
                </a:srgbClr>
              </a:solidFill>
              <a:effectLst/>
              <a:uLnTx/>
              <a:uFillTx/>
              <a:latin typeface="Corbel" panose="020B0503020204020204"/>
              <a:ea typeface="+mn-ea"/>
              <a:cs typeface="+mn-cs"/>
            </a:endParaRPr>
          </a:p>
        </p:txBody>
      </p:sp>
      <p:sp>
        <p:nvSpPr>
          <p:cNvPr id="6" name="Slide Number Placeholder 5">
            <a:extLst>
              <a:ext uri="{FF2B5EF4-FFF2-40B4-BE49-F238E27FC236}">
                <a16:creationId xmlns:a16="http://schemas.microsoft.com/office/drawing/2014/main" id="{BE2C8FF9-B5E5-C429-E3C9-9CCEE29F1813}"/>
              </a:ext>
            </a:extLst>
          </p:cNvPr>
          <p:cNvSpPr>
            <a:spLocks noGrp="1"/>
          </p:cNvSpPr>
          <p:nvPr>
            <p:ph type="sldNum" sz="quarter" idx="12"/>
          </p:nvPr>
        </p:nvSpPr>
        <p:spPr>
          <a:xfrm>
            <a:off x="10634135" y="6356350"/>
            <a:ext cx="1530927" cy="365125"/>
          </a:xfrm>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7C3877F0-7BE3-B64A-9B26-5951F1D91A08}" type="slidenum">
              <a:rPr kumimoji="0" lang="en-US" sz="1200" b="1" i="0" u="none" strike="noStrike" kern="1200" cap="none" spc="0" normalizeH="0" baseline="0" noProof="0" smtClean="0">
                <a:ln>
                  <a:noFill/>
                </a:ln>
                <a:solidFill>
                  <a:srgbClr val="0289FF"/>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13</a:t>
            </a:fld>
            <a:endParaRPr kumimoji="0" lang="en-US" sz="1200" b="1" i="0" u="none" strike="noStrike" kern="1200" cap="none" spc="0" normalizeH="0" baseline="0" noProof="0">
              <a:ln>
                <a:noFill/>
              </a:ln>
              <a:solidFill>
                <a:srgbClr val="0289FF"/>
              </a:solidFill>
              <a:effectLst/>
              <a:uLnTx/>
              <a:uFillTx/>
              <a:latin typeface="Corbel" panose="020B0503020204020204"/>
              <a:ea typeface="+mn-ea"/>
              <a:cs typeface="+mn-cs"/>
            </a:endParaRPr>
          </a:p>
        </p:txBody>
      </p:sp>
      <p:sp>
        <p:nvSpPr>
          <p:cNvPr id="8" name="TextBox 7">
            <a:extLst>
              <a:ext uri="{FF2B5EF4-FFF2-40B4-BE49-F238E27FC236}">
                <a16:creationId xmlns:a16="http://schemas.microsoft.com/office/drawing/2014/main" id="{7E8F9331-D5F0-62F9-56C7-163556856CE5}"/>
              </a:ext>
            </a:extLst>
          </p:cNvPr>
          <p:cNvSpPr txBox="1"/>
          <p:nvPr/>
        </p:nvSpPr>
        <p:spPr>
          <a:xfrm>
            <a:off x="695318" y="4946064"/>
            <a:ext cx="1846980"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B4966"/>
                </a:solidFill>
                <a:effectLst/>
                <a:uLnTx/>
                <a:uFillTx/>
                <a:latin typeface="Corbel" panose="020B0503020204020204"/>
                <a:ea typeface="+mn-ea"/>
                <a:cs typeface="+mn-cs"/>
              </a:rPr>
              <a:t>Destination entry</a:t>
            </a:r>
          </a:p>
        </p:txBody>
      </p:sp>
      <p:sp>
        <p:nvSpPr>
          <p:cNvPr id="9" name="TextBox 8">
            <a:extLst>
              <a:ext uri="{FF2B5EF4-FFF2-40B4-BE49-F238E27FC236}">
                <a16:creationId xmlns:a16="http://schemas.microsoft.com/office/drawing/2014/main" id="{2DF73C1B-3F47-7873-B1C2-9144EB2CC2FD}"/>
              </a:ext>
            </a:extLst>
          </p:cNvPr>
          <p:cNvSpPr txBox="1"/>
          <p:nvPr/>
        </p:nvSpPr>
        <p:spPr>
          <a:xfrm>
            <a:off x="2452255" y="5218415"/>
            <a:ext cx="856325"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B4966"/>
                </a:solidFill>
                <a:effectLst/>
                <a:uLnTx/>
                <a:uFillTx/>
                <a:latin typeface="Corbel" panose="020B0503020204020204"/>
                <a:ea typeface="+mn-ea"/>
                <a:cs typeface="+mn-cs"/>
              </a:rPr>
              <a:t>Dialing</a:t>
            </a:r>
          </a:p>
        </p:txBody>
      </p:sp>
      <p:sp>
        <p:nvSpPr>
          <p:cNvPr id="10" name="TextBox 9">
            <a:extLst>
              <a:ext uri="{FF2B5EF4-FFF2-40B4-BE49-F238E27FC236}">
                <a16:creationId xmlns:a16="http://schemas.microsoft.com/office/drawing/2014/main" id="{EC8FC39D-793A-D992-0CAE-A2804997BEE4}"/>
              </a:ext>
            </a:extLst>
          </p:cNvPr>
          <p:cNvSpPr txBox="1"/>
          <p:nvPr/>
        </p:nvSpPr>
        <p:spPr>
          <a:xfrm>
            <a:off x="3288863" y="4897224"/>
            <a:ext cx="160332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B4966"/>
                </a:solidFill>
                <a:effectLst/>
                <a:uLnTx/>
                <a:uFillTx/>
                <a:latin typeface="Corbel" panose="020B0503020204020204"/>
                <a:ea typeface="+mn-ea"/>
                <a:cs typeface="+mn-cs"/>
              </a:rPr>
              <a:t>Dialing 10 digit</a:t>
            </a:r>
          </a:p>
        </p:txBody>
      </p:sp>
      <p:sp>
        <p:nvSpPr>
          <p:cNvPr id="11" name="TextBox 10">
            <a:extLst>
              <a:ext uri="{FF2B5EF4-FFF2-40B4-BE49-F238E27FC236}">
                <a16:creationId xmlns:a16="http://schemas.microsoft.com/office/drawing/2014/main" id="{B033EE11-D746-C569-59BD-B77D882F53C8}"/>
              </a:ext>
            </a:extLst>
          </p:cNvPr>
          <p:cNvSpPr txBox="1"/>
          <p:nvPr/>
        </p:nvSpPr>
        <p:spPr>
          <a:xfrm>
            <a:off x="4518983" y="5266556"/>
            <a:ext cx="139974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B4966"/>
                </a:solidFill>
                <a:effectLst/>
                <a:uLnTx/>
                <a:uFillTx/>
                <a:latin typeface="Corbel" panose="020B0503020204020204"/>
                <a:ea typeface="+mn-ea"/>
                <a:cs typeface="+mn-cs"/>
              </a:rPr>
              <a:t>Radio tuning</a:t>
            </a:r>
          </a:p>
        </p:txBody>
      </p:sp>
      <p:sp>
        <p:nvSpPr>
          <p:cNvPr id="12" name="TextBox 11">
            <a:extLst>
              <a:ext uri="{FF2B5EF4-FFF2-40B4-BE49-F238E27FC236}">
                <a16:creationId xmlns:a16="http://schemas.microsoft.com/office/drawing/2014/main" id="{E28AF91E-DF8E-48B3-ADF1-CE616C7C9550}"/>
              </a:ext>
            </a:extLst>
          </p:cNvPr>
          <p:cNvSpPr txBox="1"/>
          <p:nvPr/>
        </p:nvSpPr>
        <p:spPr>
          <a:xfrm>
            <a:off x="5500164" y="4849083"/>
            <a:ext cx="167039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B4966"/>
                </a:solidFill>
                <a:effectLst/>
                <a:uLnTx/>
                <a:uFillTx/>
                <a:latin typeface="Corbel" panose="020B0503020204020204"/>
                <a:ea typeface="+mn-ea"/>
                <a:cs typeface="+mn-cs"/>
              </a:rPr>
              <a:t>Text messaging</a:t>
            </a:r>
          </a:p>
        </p:txBody>
      </p:sp>
      <p:sp>
        <p:nvSpPr>
          <p:cNvPr id="13" name="TextBox 12">
            <a:extLst>
              <a:ext uri="{FF2B5EF4-FFF2-40B4-BE49-F238E27FC236}">
                <a16:creationId xmlns:a16="http://schemas.microsoft.com/office/drawing/2014/main" id="{422567CC-AC27-B53A-55D4-8E01E1F77308}"/>
              </a:ext>
            </a:extLst>
          </p:cNvPr>
          <p:cNvSpPr txBox="1"/>
          <p:nvPr/>
        </p:nvSpPr>
        <p:spPr>
          <a:xfrm>
            <a:off x="695318" y="1574892"/>
            <a:ext cx="620864" cy="3134833"/>
          </a:xfrm>
          <a:prstGeom prst="rect">
            <a:avLst/>
          </a:prstGeom>
          <a:noFill/>
        </p:spPr>
        <p:txBody>
          <a:bodyPr wrap="square" rtlCol="0">
            <a:spAutoFit/>
          </a:bodyPr>
          <a:lstStyle/>
          <a:p>
            <a:pPr marL="0" marR="0" lvl="0" indent="0" algn="l" defTabSz="457200" rtl="0" eaLnBrk="1" fontAlgn="auto" latinLnBrk="0" hangingPunct="1">
              <a:lnSpc>
                <a:spcPts val="296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B4966"/>
                </a:solidFill>
                <a:effectLst/>
                <a:uLnTx/>
                <a:uFillTx/>
                <a:latin typeface="Corbel" panose="020B0503020204020204"/>
                <a:ea typeface="+mn-ea"/>
                <a:cs typeface="+mn-cs"/>
              </a:rPr>
              <a:t>0.35</a:t>
            </a:r>
          </a:p>
          <a:p>
            <a:pPr marL="0" marR="0" lvl="0" indent="0" algn="l" defTabSz="457200" rtl="0" eaLnBrk="1" fontAlgn="auto" latinLnBrk="0" hangingPunct="1">
              <a:lnSpc>
                <a:spcPts val="296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B4966"/>
              </a:solidFill>
              <a:effectLst/>
              <a:uLnTx/>
              <a:uFillTx/>
              <a:latin typeface="Corbel" panose="020B0503020204020204"/>
              <a:ea typeface="+mn-ea"/>
              <a:cs typeface="+mn-cs"/>
            </a:endParaRPr>
          </a:p>
          <a:p>
            <a:pPr marL="0" marR="0" lvl="0" indent="0" algn="l" defTabSz="457200" rtl="0" eaLnBrk="1" fontAlgn="auto" latinLnBrk="0" hangingPunct="1">
              <a:lnSpc>
                <a:spcPts val="296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B4966"/>
                </a:solidFill>
                <a:effectLst/>
                <a:uLnTx/>
                <a:uFillTx/>
                <a:latin typeface="Corbel" panose="020B0503020204020204"/>
                <a:ea typeface="+mn-ea"/>
                <a:cs typeface="+mn-cs"/>
              </a:rPr>
              <a:t>0.25</a:t>
            </a:r>
          </a:p>
          <a:p>
            <a:pPr marL="0" marR="0" lvl="0" indent="0" algn="l" defTabSz="457200" rtl="0" eaLnBrk="1" fontAlgn="auto" latinLnBrk="0" hangingPunct="1">
              <a:lnSpc>
                <a:spcPts val="296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B4966"/>
              </a:solidFill>
              <a:effectLst/>
              <a:uLnTx/>
              <a:uFillTx/>
              <a:latin typeface="Corbel" panose="020B0503020204020204"/>
              <a:ea typeface="+mn-ea"/>
              <a:cs typeface="+mn-cs"/>
            </a:endParaRPr>
          </a:p>
          <a:p>
            <a:pPr marL="0" marR="0" lvl="0" indent="0" algn="l" defTabSz="457200" rtl="0" eaLnBrk="1" fontAlgn="auto" latinLnBrk="0" hangingPunct="1">
              <a:lnSpc>
                <a:spcPts val="296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B4966"/>
                </a:solidFill>
                <a:effectLst/>
                <a:uLnTx/>
                <a:uFillTx/>
                <a:latin typeface="Corbel" panose="020B0503020204020204"/>
                <a:ea typeface="+mn-ea"/>
                <a:cs typeface="+mn-cs"/>
              </a:rPr>
              <a:t>0.15</a:t>
            </a:r>
          </a:p>
          <a:p>
            <a:pPr marL="0" marR="0" lvl="0" indent="0" algn="l" defTabSz="457200" rtl="0" eaLnBrk="1" fontAlgn="auto" latinLnBrk="0" hangingPunct="1">
              <a:lnSpc>
                <a:spcPts val="296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B4966"/>
              </a:solidFill>
              <a:effectLst/>
              <a:uLnTx/>
              <a:uFillTx/>
              <a:latin typeface="Corbel" panose="020B0503020204020204"/>
              <a:ea typeface="+mn-ea"/>
              <a:cs typeface="+mn-cs"/>
            </a:endParaRPr>
          </a:p>
          <a:p>
            <a:pPr marL="0" marR="0" lvl="0" indent="0" algn="l" defTabSz="457200" rtl="0" eaLnBrk="1" fontAlgn="auto" latinLnBrk="0" hangingPunct="1">
              <a:lnSpc>
                <a:spcPts val="296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B4966"/>
                </a:solidFill>
                <a:effectLst/>
                <a:uLnTx/>
                <a:uFillTx/>
                <a:latin typeface="Corbel" panose="020B0503020204020204"/>
                <a:ea typeface="+mn-ea"/>
                <a:cs typeface="+mn-cs"/>
              </a:rPr>
              <a:t>0.05</a:t>
            </a:r>
          </a:p>
          <a:p>
            <a:pPr marL="0" marR="0" lvl="0" indent="0" algn="l" defTabSz="457200" rtl="0" eaLnBrk="1" fontAlgn="auto" latinLnBrk="0" hangingPunct="1">
              <a:lnSpc>
                <a:spcPts val="296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B4966"/>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627931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752902" y="815340"/>
            <a:ext cx="8231357" cy="720325"/>
          </a:xfrm>
          <a:prstGeom prst="rect">
            <a:avLst/>
          </a:prstGeom>
        </p:spPr>
        <p:txBody>
          <a:bodyPr lIns="0" tIns="0" rIns="0" bIns="0" rtlCol="0" anchor="t">
            <a:spAutoFit/>
          </a:bodyPr>
          <a:lstStyle/>
          <a:p>
            <a:pPr>
              <a:lnSpc>
                <a:spcPts val="5760"/>
              </a:lnSpc>
            </a:pPr>
            <a:r>
              <a:rPr lang="en-US" sz="4800" spc="-239" dirty="0">
                <a:solidFill>
                  <a:srgbClr val="737373"/>
                </a:solidFill>
                <a:latin typeface="Montserrat Classic Bold Italics"/>
              </a:rPr>
              <a:t>Spotlight Theory of Attention</a:t>
            </a:r>
          </a:p>
        </p:txBody>
      </p:sp>
      <p:grpSp>
        <p:nvGrpSpPr>
          <p:cNvPr id="3" name="Group 3"/>
          <p:cNvGrpSpPr/>
          <p:nvPr/>
        </p:nvGrpSpPr>
        <p:grpSpPr>
          <a:xfrm>
            <a:off x="1752902" y="1551940"/>
            <a:ext cx="659406" cy="274236"/>
            <a:chOff x="0" y="0"/>
            <a:chExt cx="1374183" cy="571500"/>
          </a:xfrm>
        </p:grpSpPr>
        <p:sp>
          <p:nvSpPr>
            <p:cNvPr id="4" name="Freeform 4"/>
            <p:cNvSpPr/>
            <p:nvPr/>
          </p:nvSpPr>
          <p:spPr>
            <a:xfrm>
              <a:off x="0" y="255270"/>
              <a:ext cx="1374183" cy="69850"/>
            </a:xfrm>
            <a:custGeom>
              <a:avLst/>
              <a:gdLst/>
              <a:ahLst/>
              <a:cxnLst/>
              <a:rect l="l" t="t" r="r" b="b"/>
              <a:pathLst>
                <a:path w="1374183" h="69850">
                  <a:moveTo>
                    <a:pt x="1083353" y="0"/>
                  </a:moveTo>
                  <a:lnTo>
                    <a:pt x="0" y="0"/>
                  </a:lnTo>
                  <a:lnTo>
                    <a:pt x="0" y="69850"/>
                  </a:lnTo>
                  <a:lnTo>
                    <a:pt x="1374183" y="69850"/>
                  </a:lnTo>
                  <a:lnTo>
                    <a:pt x="1374183" y="0"/>
                  </a:lnTo>
                  <a:close/>
                </a:path>
              </a:pathLst>
            </a:custGeom>
            <a:solidFill>
              <a:srgbClr val="4DD8C7"/>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309143" flipV="1">
            <a:off x="-102748" y="-130297"/>
            <a:ext cx="1137935" cy="1137935"/>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0" y="5533392"/>
            <a:ext cx="1324609" cy="1324609"/>
          </a:xfrm>
          <a:prstGeom prst="rect">
            <a:avLst/>
          </a:prstGeom>
        </p:spPr>
      </p:pic>
      <p:grpSp>
        <p:nvGrpSpPr>
          <p:cNvPr id="7" name="Group 7"/>
          <p:cNvGrpSpPr/>
          <p:nvPr/>
        </p:nvGrpSpPr>
        <p:grpSpPr>
          <a:xfrm>
            <a:off x="466221" y="401317"/>
            <a:ext cx="568967" cy="568967"/>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DD8C7"/>
            </a:solidFill>
          </p:spPr>
        </p:sp>
      </p:grpSp>
      <p:pic>
        <p:nvPicPr>
          <p:cNvPr id="9" name="Picture 9"/>
          <p:cNvPicPr>
            <a:picLocks noChangeAspect="1"/>
          </p:cNvPicPr>
          <p:nvPr/>
        </p:nvPicPr>
        <p:blipFill>
          <a:blip r:embed="rId6">
            <a:alphaModFix amt="15000"/>
          </a:blip>
          <a:srcRect/>
          <a:stretch>
            <a:fillRect/>
          </a:stretch>
        </p:blipFill>
        <p:spPr>
          <a:xfrm rot="-794900">
            <a:off x="8752509" y="-620752"/>
            <a:ext cx="3664521" cy="3615134"/>
          </a:xfrm>
          <a:prstGeom prst="rect">
            <a:avLst/>
          </a:prstGeom>
        </p:spPr>
      </p:pic>
      <p:pic>
        <p:nvPicPr>
          <p:cNvPr id="10" name="Picture 10"/>
          <p:cNvPicPr>
            <a:picLocks noChangeAspect="1"/>
          </p:cNvPicPr>
          <p:nvPr/>
        </p:nvPicPr>
        <p:blipFill>
          <a:blip r:embed="rId7"/>
          <a:srcRect/>
          <a:stretch>
            <a:fillRect/>
          </a:stretch>
        </p:blipFill>
        <p:spPr>
          <a:xfrm>
            <a:off x="1199870" y="2234326"/>
            <a:ext cx="9792261" cy="3543565"/>
          </a:xfrm>
          <a:prstGeom prst="rect">
            <a:avLst/>
          </a:prstGeom>
        </p:spPr>
      </p:pic>
      <p:pic>
        <p:nvPicPr>
          <p:cNvPr id="11" name="Picture 8"/>
          <p:cNvPicPr>
            <a:picLocks noChangeAspect="1"/>
          </p:cNvPicPr>
          <p:nvPr/>
        </p:nvPicPr>
        <p:blipFill>
          <a:blip r:embed="rId8"/>
          <a:srcRect/>
          <a:stretch>
            <a:fillRect/>
          </a:stretch>
        </p:blipFill>
        <p:spPr>
          <a:xfrm>
            <a:off x="9912289" y="6056496"/>
            <a:ext cx="2159684" cy="565117"/>
          </a:xfrm>
          <a:prstGeom prst="rect">
            <a:avLst/>
          </a:prstGeom>
        </p:spPr>
      </p:pic>
      <p:sp>
        <p:nvSpPr>
          <p:cNvPr id="12" name="Rectangle 11"/>
          <p:cNvSpPr/>
          <p:nvPr/>
        </p:nvSpPr>
        <p:spPr>
          <a:xfrm>
            <a:off x="10076068" y="6647612"/>
            <a:ext cx="2492990" cy="276999"/>
          </a:xfrm>
          <a:prstGeom prst="rect">
            <a:avLst/>
          </a:prstGeom>
        </p:spPr>
        <p:txBody>
          <a:bodyPr wrap="none">
            <a:spAutoFit/>
          </a:bodyPr>
          <a:lstStyle/>
          <a:p>
            <a:r>
              <a:rPr lang="en-GB" sz="1200" dirty="0">
                <a:solidFill>
                  <a:schemeClr val="bg1">
                    <a:lumMod val="65000"/>
                  </a:schemeClr>
                </a:solidFill>
              </a:rPr>
              <a:t>© Copyright all rights reserved</a:t>
            </a:r>
            <a:r>
              <a:rPr lang="en-GB" sz="1200" dirty="0"/>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B86EEAC6-011F-4499-ACFF-2FDC742DB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33" name="Rectangle 1032">
            <a:extLst>
              <a:ext uri="{FF2B5EF4-FFF2-40B4-BE49-F238E27FC236}">
                <a16:creationId xmlns:a16="http://schemas.microsoft.com/office/drawing/2014/main" id="{6970F14D-B6E6-40EA-96B4-4E18D0CF9D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26" name="Picture 2" descr="Driver fled the scene after Washingborough crash">
            <a:extLst>
              <a:ext uri="{FF2B5EF4-FFF2-40B4-BE49-F238E27FC236}">
                <a16:creationId xmlns:a16="http://schemas.microsoft.com/office/drawing/2014/main" id="{8D5D343A-9836-C964-482F-31729EB9228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44"/>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5" name="Rectangle 1034">
            <a:extLst>
              <a:ext uri="{FF2B5EF4-FFF2-40B4-BE49-F238E27FC236}">
                <a16:creationId xmlns:a16="http://schemas.microsoft.com/office/drawing/2014/main" id="{5A133C1E-CB83-47F3-8F35-94C2A7C58E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C5C9877-2811-D448-08C9-54FC52BD220D}"/>
              </a:ext>
            </a:extLst>
          </p:cNvPr>
          <p:cNvSpPr>
            <a:spLocks noGrp="1"/>
          </p:cNvSpPr>
          <p:nvPr>
            <p:ph type="title"/>
          </p:nvPr>
        </p:nvSpPr>
        <p:spPr>
          <a:xfrm>
            <a:off x="252919" y="1123837"/>
            <a:ext cx="2947482" cy="2184139"/>
          </a:xfrm>
        </p:spPr>
        <p:txBody>
          <a:bodyPr vert="horz" lIns="91440" tIns="45720" rIns="91440" bIns="45720" rtlCol="0" anchor="b">
            <a:normAutofit/>
          </a:bodyPr>
          <a:lstStyle/>
          <a:p>
            <a:r>
              <a:rPr lang="en-US" sz="2400" spc="0" dirty="0">
                <a:ea typeface="+mn-ea"/>
                <a:cs typeface="+mn-cs"/>
              </a:rPr>
              <a:t>What could be outside your attention spotlight?</a:t>
            </a:r>
            <a:br>
              <a:rPr lang="en-US" sz="2400" spc="0" dirty="0">
                <a:ea typeface="+mn-ea"/>
                <a:cs typeface="+mn-cs"/>
              </a:rPr>
            </a:br>
            <a:endParaRPr lang="en-US" sz="2400" dirty="0"/>
          </a:p>
        </p:txBody>
      </p:sp>
      <p:sp>
        <p:nvSpPr>
          <p:cNvPr id="9" name="TextBox 8">
            <a:extLst>
              <a:ext uri="{FF2B5EF4-FFF2-40B4-BE49-F238E27FC236}">
                <a16:creationId xmlns:a16="http://schemas.microsoft.com/office/drawing/2014/main" id="{865BAC16-908E-5D00-58EE-136592C58135}"/>
              </a:ext>
            </a:extLst>
          </p:cNvPr>
          <p:cNvSpPr txBox="1"/>
          <p:nvPr/>
        </p:nvSpPr>
        <p:spPr>
          <a:xfrm>
            <a:off x="252920" y="2407298"/>
            <a:ext cx="2947482" cy="3498980"/>
          </a:xfrm>
          <a:prstGeom prst="rect">
            <a:avLst/>
          </a:prstGeom>
        </p:spPr>
        <p:txBody>
          <a:bodyPr vert="horz" lIns="91440" tIns="45720" rIns="91440" bIns="45720" rtlCol="0" anchor="t">
            <a:normAutofit/>
          </a:bodyPr>
          <a:lstStyle/>
          <a:p>
            <a:pPr marL="0" marR="0" lvl="0" indent="0" algn="l" defTabSz="914400" rtl="0" eaLnBrk="1" fontAlgn="auto" latinLnBrk="0" hangingPunct="1">
              <a:lnSpc>
                <a:spcPct val="90000"/>
              </a:lnSpc>
              <a:spcBef>
                <a:spcPts val="0"/>
              </a:spcBef>
              <a:spcAft>
                <a:spcPts val="600"/>
              </a:spcAft>
              <a:buClr>
                <a:srgbClr val="0289FF"/>
              </a:buClr>
              <a:buSzTx/>
              <a:buFontTx/>
              <a:buNone/>
              <a:tabLst/>
              <a:defRPr/>
            </a:pPr>
            <a:endParaRPr kumimoji="0" lang="en-US" sz="1600" b="1" i="0" u="none" strike="noStrike" kern="1200" cap="none" spc="0" normalizeH="0" baseline="0" noProof="0" dirty="0">
              <a:ln>
                <a:noFill/>
              </a:ln>
              <a:solidFill>
                <a:srgbClr val="FFFFFF"/>
              </a:solidFill>
              <a:effectLst/>
              <a:uLnTx/>
              <a:uFillTx/>
              <a:latin typeface="Corbel" panose="020B0503020204020204"/>
              <a:ea typeface="+mn-ea"/>
              <a:cs typeface="+mn-cs"/>
            </a:endParaRPr>
          </a:p>
          <a:p>
            <a:pPr marL="0" marR="0" lvl="0" indent="0" algn="l" defTabSz="914400" rtl="0" eaLnBrk="1" fontAlgn="auto" latinLnBrk="0" hangingPunct="1">
              <a:lnSpc>
                <a:spcPct val="90000"/>
              </a:lnSpc>
              <a:spcBef>
                <a:spcPts val="0"/>
              </a:spcBef>
              <a:spcAft>
                <a:spcPts val="600"/>
              </a:spcAft>
              <a:buClr>
                <a:srgbClr val="0289FF"/>
              </a:buClr>
              <a:buSzTx/>
              <a:buFontTx/>
              <a:buNone/>
              <a:tabLst/>
              <a:defRPr/>
            </a:pPr>
            <a:endParaRPr kumimoji="0" lang="en-US" sz="1600" b="1" i="0" u="none" strike="noStrike" kern="1200" cap="none" spc="0" normalizeH="0" baseline="0" noProof="0" dirty="0">
              <a:ln>
                <a:noFill/>
              </a:ln>
              <a:solidFill>
                <a:srgbClr val="FFFFFF"/>
              </a:solidFill>
              <a:effectLst/>
              <a:uLnTx/>
              <a:uFillTx/>
              <a:latin typeface="Corbel" panose="020B0503020204020204"/>
              <a:ea typeface="+mn-ea"/>
              <a:cs typeface="+mn-cs"/>
            </a:endParaRPr>
          </a:p>
          <a:p>
            <a:pPr marL="342900" marR="0" lvl="0" indent="-182880" algn="l" defTabSz="914400" rtl="0" eaLnBrk="1" fontAlgn="auto" latinLnBrk="0" hangingPunct="1">
              <a:lnSpc>
                <a:spcPct val="90000"/>
              </a:lnSpc>
              <a:spcBef>
                <a:spcPts val="0"/>
              </a:spcBef>
              <a:spcAft>
                <a:spcPts val="600"/>
              </a:spcAft>
              <a:buClr>
                <a:srgbClr val="0289FF"/>
              </a:buClr>
              <a:buSzTx/>
              <a:buFont typeface="Wingdings 2" pitchFamily="18" charset="2"/>
              <a:buChar char=""/>
              <a:tabLst/>
              <a:defRPr/>
            </a:pPr>
            <a:endParaRPr kumimoji="0" lang="en-US" sz="1600" b="0" i="0" u="none" strike="noStrike" kern="1200" cap="none" spc="0" normalizeH="0" baseline="0" noProof="0" dirty="0">
              <a:ln>
                <a:noFill/>
              </a:ln>
              <a:solidFill>
                <a:srgbClr val="FFFFFF"/>
              </a:solidFill>
              <a:effectLst/>
              <a:uLnTx/>
              <a:uFillTx/>
              <a:latin typeface="Corbel" panose="020B0503020204020204"/>
              <a:ea typeface="+mn-ea"/>
              <a:cs typeface="+mn-cs"/>
            </a:endParaRPr>
          </a:p>
          <a:p>
            <a:pPr marL="342900" marR="0" lvl="0" indent="-182880" algn="l" defTabSz="914400" rtl="0" eaLnBrk="1" fontAlgn="auto" latinLnBrk="0" hangingPunct="1">
              <a:lnSpc>
                <a:spcPct val="90000"/>
              </a:lnSpc>
              <a:spcBef>
                <a:spcPts val="0"/>
              </a:spcBef>
              <a:spcAft>
                <a:spcPts val="600"/>
              </a:spcAft>
              <a:buClr>
                <a:srgbClr val="0289FF"/>
              </a:buClr>
              <a:buSzTx/>
              <a:buFont typeface="Wingdings 2" pitchFamily="18" charset="2"/>
              <a:buChar char=""/>
              <a:tabLst/>
              <a:defRPr/>
            </a:pPr>
            <a:endParaRPr kumimoji="0" lang="en-US" sz="16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1037" name="Rectangle 1036">
            <a:extLst>
              <a:ext uri="{FF2B5EF4-FFF2-40B4-BE49-F238E27FC236}">
                <a16:creationId xmlns:a16="http://schemas.microsoft.com/office/drawing/2014/main" id="{289E943A-225D-44B1-B345-D7FDBA43C1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Date Placeholder 2">
            <a:extLst>
              <a:ext uri="{FF2B5EF4-FFF2-40B4-BE49-F238E27FC236}">
                <a16:creationId xmlns:a16="http://schemas.microsoft.com/office/drawing/2014/main" id="{0123FA18-C30C-D4DB-F589-A4C0CDB8724C}"/>
              </a:ext>
            </a:extLst>
          </p:cNvPr>
          <p:cNvSpPr>
            <a:spLocks noGrp="1"/>
          </p:cNvSpPr>
          <p:nvPr>
            <p:ph type="dt" sz="half" idx="10"/>
          </p:nvPr>
        </p:nvSpPr>
        <p:spPr>
          <a:xfrm>
            <a:off x="262465" y="6356350"/>
            <a:ext cx="2743200" cy="365125"/>
          </a:xfrm>
        </p:spPr>
        <p:txBody>
          <a:bodyPr vert="horz" lIns="91440" tIns="45720" rIns="91440" bIns="45720" rtlCol="0" anchor="ct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fld id="{81AE635D-C43E-4342-BC00-8F63646D3737}" type="datetime2">
              <a:rPr kumimoji="0" lang="en-US" sz="1100" b="0" i="0" u="none" strike="noStrike" kern="1200" cap="none" spc="0" normalizeH="0" baseline="0" noProof="0">
                <a:ln>
                  <a:noFill/>
                </a:ln>
                <a:solidFill>
                  <a:srgbClr val="FFFFFF"/>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600"/>
                </a:spcAft>
                <a:buClrTx/>
                <a:buSzTx/>
                <a:buFontTx/>
                <a:buNone/>
                <a:tabLst/>
                <a:defRPr/>
              </a:pPr>
              <a:t>Wednesday, August 17, 2022</a:t>
            </a:fld>
            <a:endParaRPr kumimoji="0" lang="en-US" sz="11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4" name="Footer Placeholder 3">
            <a:extLst>
              <a:ext uri="{FF2B5EF4-FFF2-40B4-BE49-F238E27FC236}">
                <a16:creationId xmlns:a16="http://schemas.microsoft.com/office/drawing/2014/main" id="{A757CB63-9B0A-07D1-08EE-36AD41F86CC7}"/>
              </a:ext>
            </a:extLst>
          </p:cNvPr>
          <p:cNvSpPr>
            <a:spLocks noGrp="1"/>
          </p:cNvSpPr>
          <p:nvPr>
            <p:ph type="ftr" sz="quarter" idx="11"/>
          </p:nvPr>
        </p:nvSpPr>
        <p:spPr>
          <a:xfrm>
            <a:off x="3869268" y="6356350"/>
            <a:ext cx="5911517" cy="365125"/>
          </a:xfrm>
        </p:spPr>
        <p:txBody>
          <a:bodyPr vert="horz" lIns="91440" tIns="45720" rIns="91440" bIns="45720" rtlCol="0" anchor="ct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a:ln>
                  <a:noFill/>
                </a:ln>
                <a:solidFill>
                  <a:srgbClr val="FFFFFF"/>
                </a:solidFill>
                <a:effectLst/>
                <a:uLnTx/>
                <a:uFillTx/>
                <a:latin typeface="Corbel" panose="020B0503020204020204"/>
                <a:ea typeface="+mn-ea"/>
                <a:cs typeface="+mn-cs"/>
              </a:rPr>
              <a:t>© Copyright all rights reserved</a:t>
            </a:r>
          </a:p>
        </p:txBody>
      </p:sp>
      <p:sp>
        <p:nvSpPr>
          <p:cNvPr id="5" name="Slide Number Placeholder 4">
            <a:extLst>
              <a:ext uri="{FF2B5EF4-FFF2-40B4-BE49-F238E27FC236}">
                <a16:creationId xmlns:a16="http://schemas.microsoft.com/office/drawing/2014/main" id="{FF61B1FA-3C3E-4FB9-445A-F7EEBB49FF68}"/>
              </a:ext>
            </a:extLst>
          </p:cNvPr>
          <p:cNvSpPr>
            <a:spLocks noGrp="1"/>
          </p:cNvSpPr>
          <p:nvPr>
            <p:ph type="sldNum" sz="quarter" idx="12"/>
          </p:nvPr>
        </p:nvSpPr>
        <p:spPr>
          <a:xfrm>
            <a:off x="10634135" y="6356350"/>
            <a:ext cx="1530927" cy="365125"/>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7C3877F0-7BE3-B64A-9B26-5951F1D91A08}" type="slidenum">
              <a:rPr kumimoji="0" lang="en-US" sz="1200" b="1" i="0" u="none" strike="noStrike" kern="1200" cap="none" spc="0" normalizeH="0" baseline="0" noProof="0">
                <a:ln>
                  <a:noFill/>
                </a:ln>
                <a:solidFill>
                  <a:srgbClr val="FFFFFF"/>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15</a:t>
            </a:fld>
            <a:endParaRPr kumimoji="0" lang="en-US" sz="1200" b="1" i="0" u="none" strike="noStrike" kern="1200" cap="none" spc="0" normalizeH="0" baseline="0" noProof="0">
              <a:ln>
                <a:noFill/>
              </a:ln>
              <a:solidFill>
                <a:srgbClr val="FFFFFF"/>
              </a:solidFill>
              <a:effectLst/>
              <a:uLnTx/>
              <a:uFillTx/>
              <a:latin typeface="Corbel" panose="020B0503020204020204"/>
              <a:ea typeface="+mn-ea"/>
              <a:cs typeface="+mn-cs"/>
            </a:endParaRPr>
          </a:p>
        </p:txBody>
      </p:sp>
      <p:pic>
        <p:nvPicPr>
          <p:cNvPr id="7" name="Picture 7" descr="Logo&#10;&#10;Description automatically generated">
            <a:extLst>
              <a:ext uri="{FF2B5EF4-FFF2-40B4-BE49-F238E27FC236}">
                <a16:creationId xmlns:a16="http://schemas.microsoft.com/office/drawing/2014/main" id="{95BFDA33-DE18-3F00-724D-2B4D74D33652}"/>
              </a:ext>
            </a:extLst>
          </p:cNvPr>
          <p:cNvPicPr>
            <a:picLocks noChangeAspect="1"/>
          </p:cNvPicPr>
          <p:nvPr/>
        </p:nvPicPr>
        <p:blipFill>
          <a:blip r:embed="rId4"/>
          <a:srcRect/>
          <a:stretch>
            <a:fillRect/>
          </a:stretch>
        </p:blipFill>
        <p:spPr>
          <a:xfrm>
            <a:off x="252919" y="148524"/>
            <a:ext cx="1895427" cy="495970"/>
          </a:xfrm>
          <a:prstGeom prst="rect">
            <a:avLst/>
          </a:prstGeom>
        </p:spPr>
      </p:pic>
    </p:spTree>
    <p:extLst>
      <p:ext uri="{BB962C8B-B14F-4D97-AF65-F5344CB8AC3E}">
        <p14:creationId xmlns:p14="http://schemas.microsoft.com/office/powerpoint/2010/main" val="31182574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7" name="Rectangle 5126">
            <a:extLst>
              <a:ext uri="{FF2B5EF4-FFF2-40B4-BE49-F238E27FC236}">
                <a16:creationId xmlns:a16="http://schemas.microsoft.com/office/drawing/2014/main" id="{1FCF8D96-ACCE-4A38-BFE7-4D631184D1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9254"/>
            <a:ext cx="5608255"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43513BD4-9FC8-E701-EE27-ACDA252F241F}"/>
              </a:ext>
            </a:extLst>
          </p:cNvPr>
          <p:cNvSpPr>
            <a:spLocks noGrp="1"/>
          </p:cNvSpPr>
          <p:nvPr>
            <p:ph type="title"/>
          </p:nvPr>
        </p:nvSpPr>
        <p:spPr>
          <a:xfrm>
            <a:off x="506183" y="1043154"/>
            <a:ext cx="4998963" cy="1255469"/>
          </a:xfrm>
        </p:spPr>
        <p:txBody>
          <a:bodyPr>
            <a:noAutofit/>
          </a:bodyPr>
          <a:lstStyle/>
          <a:p>
            <a:r>
              <a:rPr lang="en-US" sz="5900" dirty="0"/>
              <a:t>Fatigue and Workload</a:t>
            </a:r>
          </a:p>
        </p:txBody>
      </p:sp>
      <p:sp>
        <p:nvSpPr>
          <p:cNvPr id="3" name="Content Placeholder 2">
            <a:extLst>
              <a:ext uri="{FF2B5EF4-FFF2-40B4-BE49-F238E27FC236}">
                <a16:creationId xmlns:a16="http://schemas.microsoft.com/office/drawing/2014/main" id="{3B55BDD9-5342-9EE2-7A7F-8B7B2C6E73FD}"/>
              </a:ext>
            </a:extLst>
          </p:cNvPr>
          <p:cNvSpPr>
            <a:spLocks noGrp="1"/>
          </p:cNvSpPr>
          <p:nvPr>
            <p:ph idx="1"/>
          </p:nvPr>
        </p:nvSpPr>
        <p:spPr>
          <a:xfrm>
            <a:off x="304646" y="2815318"/>
            <a:ext cx="4998962" cy="3274586"/>
          </a:xfrm>
        </p:spPr>
        <p:txBody>
          <a:bodyPr anchor="t">
            <a:normAutofit/>
          </a:bodyPr>
          <a:lstStyle/>
          <a:p>
            <a:r>
              <a:rPr lang="en-US" sz="1900" dirty="0">
                <a:solidFill>
                  <a:srgbClr val="FFFFFF"/>
                </a:solidFill>
              </a:rPr>
              <a:t>Fatigue (time on task) and sleep related (time of day) effects resolved differently</a:t>
            </a:r>
          </a:p>
          <a:p>
            <a:r>
              <a:rPr lang="en-US" sz="1900" dirty="0">
                <a:solidFill>
                  <a:srgbClr val="FFFFFF"/>
                </a:solidFill>
              </a:rPr>
              <a:t>Lead to different types of crashes</a:t>
            </a:r>
          </a:p>
          <a:p>
            <a:r>
              <a:rPr lang="en-US" sz="1900" dirty="0">
                <a:solidFill>
                  <a:srgbClr val="FFFFFF"/>
                </a:solidFill>
              </a:rPr>
              <a:t>Humans perform best when skills exercised, and abilities challenged and neither bored nor overburdened </a:t>
            </a:r>
          </a:p>
          <a:p>
            <a:r>
              <a:rPr lang="en-US" sz="1900" dirty="0">
                <a:solidFill>
                  <a:srgbClr val="FFFFFF"/>
                </a:solidFill>
              </a:rPr>
              <a:t>When periods of work and rest are equitable </a:t>
            </a:r>
          </a:p>
        </p:txBody>
      </p:sp>
      <p:pic>
        <p:nvPicPr>
          <p:cNvPr id="5122" name="Picture 2">
            <a:extLst>
              <a:ext uri="{FF2B5EF4-FFF2-40B4-BE49-F238E27FC236}">
                <a16:creationId xmlns:a16="http://schemas.microsoft.com/office/drawing/2014/main" id="{42DE02CC-D533-299C-0A02-6D14CA88AAB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270" r="21455" b="1"/>
          <a:stretch/>
        </p:blipFill>
        <p:spPr bwMode="auto">
          <a:xfrm>
            <a:off x="6083162" y="759254"/>
            <a:ext cx="5238340" cy="533065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0D1737B5-D4B6-FCB7-8714-D40CFEBEF229}"/>
              </a:ext>
            </a:extLst>
          </p:cNvPr>
          <p:cNvSpPr>
            <a:spLocks noGrp="1"/>
          </p:cNvSpPr>
          <p:nvPr>
            <p:ph type="dt" sz="half" idx="10"/>
          </p:nvPr>
        </p:nvSpPr>
        <p:spPr>
          <a:xfrm>
            <a:off x="262465" y="6356350"/>
            <a:ext cx="2743200" cy="365125"/>
          </a:xfrm>
        </p:spPr>
        <p:txBody>
          <a:bodyPr>
            <a:normAutofit/>
          </a:bodyPr>
          <a:lstStyle/>
          <a:p>
            <a:pPr>
              <a:spcAft>
                <a:spcPts val="600"/>
              </a:spcAft>
            </a:pPr>
            <a:fld id="{FB6B8D53-639A-F44F-96F8-552700A27C82}" type="datetime2">
              <a:rPr lang="en-GB"/>
              <a:pPr>
                <a:spcAft>
                  <a:spcPts val="600"/>
                </a:spcAft>
              </a:pPr>
              <a:t>Wednesday, 17 August 2022</a:t>
            </a:fld>
            <a:endParaRPr lang="en-US"/>
          </a:p>
        </p:txBody>
      </p:sp>
      <p:sp>
        <p:nvSpPr>
          <p:cNvPr id="5" name="Footer Placeholder 4">
            <a:extLst>
              <a:ext uri="{FF2B5EF4-FFF2-40B4-BE49-F238E27FC236}">
                <a16:creationId xmlns:a16="http://schemas.microsoft.com/office/drawing/2014/main" id="{2D0EE65B-D0A5-403E-E547-A80A6A313BA8}"/>
              </a:ext>
            </a:extLst>
          </p:cNvPr>
          <p:cNvSpPr>
            <a:spLocks noGrp="1"/>
          </p:cNvSpPr>
          <p:nvPr>
            <p:ph type="ftr" sz="quarter" idx="11"/>
          </p:nvPr>
        </p:nvSpPr>
        <p:spPr>
          <a:xfrm>
            <a:off x="3869268" y="6356350"/>
            <a:ext cx="5911517" cy="365125"/>
          </a:xfrm>
        </p:spPr>
        <p:txBody>
          <a:bodyPr>
            <a:normAutofit/>
          </a:bodyPr>
          <a:lstStyle/>
          <a:p>
            <a:pPr>
              <a:spcAft>
                <a:spcPts val="600"/>
              </a:spcAft>
            </a:pPr>
            <a:r>
              <a:rPr lang="en-US"/>
              <a:t>© Copyright all rights reserved</a:t>
            </a:r>
          </a:p>
        </p:txBody>
      </p:sp>
      <p:sp>
        <p:nvSpPr>
          <p:cNvPr id="6" name="Slide Number Placeholder 5">
            <a:extLst>
              <a:ext uri="{FF2B5EF4-FFF2-40B4-BE49-F238E27FC236}">
                <a16:creationId xmlns:a16="http://schemas.microsoft.com/office/drawing/2014/main" id="{0DAF6ABB-74D5-24FE-2A05-DC3AE58D972C}"/>
              </a:ext>
            </a:extLst>
          </p:cNvPr>
          <p:cNvSpPr>
            <a:spLocks noGrp="1"/>
          </p:cNvSpPr>
          <p:nvPr>
            <p:ph type="sldNum" sz="quarter" idx="12"/>
          </p:nvPr>
        </p:nvSpPr>
        <p:spPr>
          <a:xfrm>
            <a:off x="10634135" y="6356350"/>
            <a:ext cx="1530927" cy="365125"/>
          </a:xfrm>
        </p:spPr>
        <p:txBody>
          <a:bodyPr>
            <a:normAutofit/>
          </a:bodyPr>
          <a:lstStyle/>
          <a:p>
            <a:pPr>
              <a:spcAft>
                <a:spcPts val="600"/>
              </a:spcAft>
            </a:pPr>
            <a:fld id="{7C3877F0-7BE3-B64A-9B26-5951F1D91A08}" type="slidenum">
              <a:rPr lang="en-US"/>
              <a:pPr>
                <a:spcAft>
                  <a:spcPts val="600"/>
                </a:spcAft>
              </a:pPr>
              <a:t>16</a:t>
            </a:fld>
            <a:endParaRPr lang="en-US"/>
          </a:p>
        </p:txBody>
      </p:sp>
      <p:pic>
        <p:nvPicPr>
          <p:cNvPr id="7" name="Picture 7" descr="Logo&#10;&#10;Description automatically generated">
            <a:extLst>
              <a:ext uri="{FF2B5EF4-FFF2-40B4-BE49-F238E27FC236}">
                <a16:creationId xmlns:a16="http://schemas.microsoft.com/office/drawing/2014/main" id="{0A70C95F-FDD9-0AB4-B72F-2FFA948EC926}"/>
              </a:ext>
            </a:extLst>
          </p:cNvPr>
          <p:cNvPicPr>
            <a:picLocks noChangeAspect="1"/>
          </p:cNvPicPr>
          <p:nvPr/>
        </p:nvPicPr>
        <p:blipFill>
          <a:blip r:embed="rId4"/>
          <a:srcRect/>
          <a:stretch>
            <a:fillRect/>
          </a:stretch>
        </p:blipFill>
        <p:spPr>
          <a:xfrm>
            <a:off x="252919" y="148524"/>
            <a:ext cx="1895427" cy="495970"/>
          </a:xfrm>
          <a:prstGeom prst="rect">
            <a:avLst/>
          </a:prstGeom>
        </p:spPr>
      </p:pic>
    </p:spTree>
    <p:extLst>
      <p:ext uri="{BB962C8B-B14F-4D97-AF65-F5344CB8AC3E}">
        <p14:creationId xmlns:p14="http://schemas.microsoft.com/office/powerpoint/2010/main" val="86795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309143" flipV="1">
            <a:off x="-102748" y="-130297"/>
            <a:ext cx="1137935" cy="1137935"/>
          </a:xfrm>
          <a:prstGeom prst="rect">
            <a:avLst/>
          </a:prstGeom>
        </p:spPr>
      </p:pic>
      <p:grpSp>
        <p:nvGrpSpPr>
          <p:cNvPr id="14" name="Group 14"/>
          <p:cNvGrpSpPr/>
          <p:nvPr/>
        </p:nvGrpSpPr>
        <p:grpSpPr>
          <a:xfrm>
            <a:off x="466221" y="401317"/>
            <a:ext cx="568967" cy="568967"/>
            <a:chOff x="0" y="0"/>
            <a:chExt cx="6350000" cy="6350000"/>
          </a:xfrm>
        </p:grpSpPr>
        <p:sp>
          <p:nvSpPr>
            <p:cNvPr id="15" name="Freeform 1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DD8C7"/>
            </a:solidFill>
          </p:spPr>
        </p:sp>
      </p:grpSp>
      <p:pic>
        <p:nvPicPr>
          <p:cNvPr id="16" name="Picture 1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0" y="5533392"/>
            <a:ext cx="1324609" cy="1324609"/>
          </a:xfrm>
          <a:prstGeom prst="rect">
            <a:avLst/>
          </a:prstGeom>
        </p:spPr>
      </p:pic>
      <p:sp>
        <p:nvSpPr>
          <p:cNvPr id="17" name="TextBox 17"/>
          <p:cNvSpPr txBox="1"/>
          <p:nvPr/>
        </p:nvSpPr>
        <p:spPr>
          <a:xfrm>
            <a:off x="1815424" y="513882"/>
            <a:ext cx="6290763" cy="720325"/>
          </a:xfrm>
          <a:prstGeom prst="rect">
            <a:avLst/>
          </a:prstGeom>
        </p:spPr>
        <p:txBody>
          <a:bodyPr lIns="0" tIns="0" rIns="0" bIns="0" rtlCol="0" anchor="t">
            <a:spAutoFit/>
          </a:bodyPr>
          <a:lstStyle/>
          <a:p>
            <a:pPr>
              <a:lnSpc>
                <a:spcPts val="5760"/>
              </a:lnSpc>
            </a:pPr>
            <a:r>
              <a:rPr lang="en-US" sz="4800" spc="-239" dirty="0">
                <a:solidFill>
                  <a:srgbClr val="737373"/>
                </a:solidFill>
                <a:latin typeface="Montserrat Classic Bold Italics"/>
              </a:rPr>
              <a:t>Causes of Fatigue</a:t>
            </a:r>
          </a:p>
        </p:txBody>
      </p:sp>
      <p:grpSp>
        <p:nvGrpSpPr>
          <p:cNvPr id="18" name="Group 18"/>
          <p:cNvGrpSpPr/>
          <p:nvPr/>
        </p:nvGrpSpPr>
        <p:grpSpPr>
          <a:xfrm>
            <a:off x="1891685" y="1495415"/>
            <a:ext cx="659406" cy="274236"/>
            <a:chOff x="0" y="0"/>
            <a:chExt cx="1374183" cy="571500"/>
          </a:xfrm>
        </p:grpSpPr>
        <p:sp>
          <p:nvSpPr>
            <p:cNvPr id="19" name="Freeform 19"/>
            <p:cNvSpPr/>
            <p:nvPr/>
          </p:nvSpPr>
          <p:spPr>
            <a:xfrm>
              <a:off x="0" y="255270"/>
              <a:ext cx="1374183" cy="69850"/>
            </a:xfrm>
            <a:custGeom>
              <a:avLst/>
              <a:gdLst/>
              <a:ahLst/>
              <a:cxnLst/>
              <a:rect l="l" t="t" r="r" b="b"/>
              <a:pathLst>
                <a:path w="1374183" h="69850">
                  <a:moveTo>
                    <a:pt x="1083353" y="0"/>
                  </a:moveTo>
                  <a:lnTo>
                    <a:pt x="0" y="0"/>
                  </a:lnTo>
                  <a:lnTo>
                    <a:pt x="0" y="69850"/>
                  </a:lnTo>
                  <a:lnTo>
                    <a:pt x="1374183" y="69850"/>
                  </a:lnTo>
                  <a:lnTo>
                    <a:pt x="1374183" y="0"/>
                  </a:lnTo>
                  <a:close/>
                </a:path>
              </a:pathLst>
            </a:custGeom>
            <a:solidFill>
              <a:srgbClr val="4DD8C7"/>
            </a:solidFill>
          </p:spPr>
        </p:sp>
      </p:grpSp>
      <p:pic>
        <p:nvPicPr>
          <p:cNvPr id="20" name="Picture 20"/>
          <p:cNvPicPr>
            <a:picLocks noChangeAspect="1"/>
          </p:cNvPicPr>
          <p:nvPr/>
        </p:nvPicPr>
        <p:blipFill>
          <a:blip r:embed="rId7">
            <a:alphaModFix amt="15000"/>
          </a:blip>
          <a:srcRect/>
          <a:stretch>
            <a:fillRect/>
          </a:stretch>
        </p:blipFill>
        <p:spPr>
          <a:xfrm rot="-794900">
            <a:off x="8752509" y="-620752"/>
            <a:ext cx="3664521" cy="3615134"/>
          </a:xfrm>
          <a:prstGeom prst="rect">
            <a:avLst/>
          </a:prstGeom>
        </p:spPr>
      </p:pic>
      <p:pic>
        <p:nvPicPr>
          <p:cNvPr id="21" name="Picture 8"/>
          <p:cNvPicPr>
            <a:picLocks noChangeAspect="1"/>
          </p:cNvPicPr>
          <p:nvPr/>
        </p:nvPicPr>
        <p:blipFill>
          <a:blip r:embed="rId8"/>
          <a:srcRect/>
          <a:stretch>
            <a:fillRect/>
          </a:stretch>
        </p:blipFill>
        <p:spPr>
          <a:xfrm>
            <a:off x="9855200" y="6048464"/>
            <a:ext cx="2159684" cy="565117"/>
          </a:xfrm>
          <a:prstGeom prst="rect">
            <a:avLst/>
          </a:prstGeom>
        </p:spPr>
      </p:pic>
      <p:sp>
        <p:nvSpPr>
          <p:cNvPr id="22" name="Rectangle 21"/>
          <p:cNvSpPr/>
          <p:nvPr/>
        </p:nvSpPr>
        <p:spPr bwMode="gray">
          <a:xfrm>
            <a:off x="4300179" y="3607729"/>
            <a:ext cx="1837861" cy="95593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algn="ctr"/>
            <a:r>
              <a:rPr lang="en-GB" sz="2933" b="1" dirty="0">
                <a:solidFill>
                  <a:schemeClr val="bg1"/>
                </a:solidFill>
              </a:rPr>
              <a:t>Fatigue</a:t>
            </a:r>
          </a:p>
        </p:txBody>
      </p:sp>
      <p:sp>
        <p:nvSpPr>
          <p:cNvPr id="23" name="Rectangle 22"/>
          <p:cNvSpPr/>
          <p:nvPr/>
        </p:nvSpPr>
        <p:spPr bwMode="gray">
          <a:xfrm>
            <a:off x="1473200" y="4322113"/>
            <a:ext cx="2291791" cy="1088087"/>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algn="ctr"/>
            <a:r>
              <a:rPr lang="en-GB" sz="2133" b="1" dirty="0">
                <a:solidFill>
                  <a:schemeClr val="tx1"/>
                </a:solidFill>
                <a:latin typeface="Open Sans" panose="020B0604020202020204" charset="0"/>
                <a:ea typeface="Open Sans" panose="020B0604020202020204" charset="0"/>
                <a:cs typeface="Open Sans" panose="020B0604020202020204" charset="0"/>
              </a:rPr>
              <a:t>Physical effort</a:t>
            </a:r>
          </a:p>
        </p:txBody>
      </p:sp>
      <p:sp>
        <p:nvSpPr>
          <p:cNvPr id="24" name="Rectangle 23"/>
          <p:cNvSpPr/>
          <p:nvPr/>
        </p:nvSpPr>
        <p:spPr bwMode="gray">
          <a:xfrm>
            <a:off x="4024298" y="2087521"/>
            <a:ext cx="2302069" cy="979499"/>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algn="ctr"/>
            <a:r>
              <a:rPr lang="en-GB" sz="2133" b="1" dirty="0">
                <a:solidFill>
                  <a:schemeClr val="tx1"/>
                </a:solidFill>
                <a:latin typeface="Open Sans" panose="020B0604020202020204" charset="0"/>
                <a:ea typeface="Open Sans" panose="020B0604020202020204" charset="0"/>
                <a:cs typeface="Open Sans" panose="020B0604020202020204" charset="0"/>
              </a:rPr>
              <a:t>Sleepiness</a:t>
            </a:r>
          </a:p>
        </p:txBody>
      </p:sp>
      <p:sp>
        <p:nvSpPr>
          <p:cNvPr id="25" name="Rectangle 24"/>
          <p:cNvSpPr/>
          <p:nvPr/>
        </p:nvSpPr>
        <p:spPr bwMode="gray">
          <a:xfrm>
            <a:off x="6585675" y="4324281"/>
            <a:ext cx="2558325" cy="1085919"/>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algn="ctr"/>
            <a:r>
              <a:rPr lang="en-GB" sz="2133" b="1" dirty="0">
                <a:solidFill>
                  <a:schemeClr val="tx1"/>
                </a:solidFill>
                <a:latin typeface="Open Sans" panose="020B0604020202020204" charset="0"/>
                <a:ea typeface="Open Sans" panose="020B0604020202020204" charset="0"/>
                <a:cs typeface="Open Sans" panose="020B0604020202020204" charset="0"/>
              </a:rPr>
              <a:t>Mental effort</a:t>
            </a:r>
          </a:p>
        </p:txBody>
      </p:sp>
      <p:cxnSp>
        <p:nvCxnSpPr>
          <p:cNvPr id="26" name="Straight Connector 25"/>
          <p:cNvCxnSpPr/>
          <p:nvPr/>
        </p:nvCxnSpPr>
        <p:spPr bwMode="gray">
          <a:xfrm flipH="1">
            <a:off x="5175332" y="3138139"/>
            <a:ext cx="1825" cy="394001"/>
          </a:xfrm>
          <a:prstGeom prst="line">
            <a:avLst/>
          </a:prstGeom>
          <a:ln w="1270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7" name="Elbow Connector 26"/>
          <p:cNvCxnSpPr/>
          <p:nvPr/>
        </p:nvCxnSpPr>
        <p:spPr bwMode="gray">
          <a:xfrm>
            <a:off x="6326367" y="3898563"/>
            <a:ext cx="1315749" cy="374265"/>
          </a:xfrm>
          <a:prstGeom prst="bentConnector3">
            <a:avLst>
              <a:gd name="adj1" fmla="val 100075"/>
            </a:avLst>
          </a:prstGeom>
          <a:ln w="1270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bwMode="gray">
          <a:xfrm rot="10800000" flipV="1">
            <a:off x="2619096" y="3898563"/>
            <a:ext cx="1315749" cy="374265"/>
          </a:xfrm>
          <a:prstGeom prst="bentConnector3">
            <a:avLst>
              <a:gd name="adj1" fmla="val 100075"/>
            </a:avLst>
          </a:prstGeom>
          <a:ln w="1270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9855200" y="6611779"/>
            <a:ext cx="2492990" cy="276999"/>
          </a:xfrm>
          <a:prstGeom prst="rect">
            <a:avLst/>
          </a:prstGeom>
        </p:spPr>
        <p:txBody>
          <a:bodyPr wrap="none">
            <a:spAutoFit/>
          </a:bodyPr>
          <a:lstStyle/>
          <a:p>
            <a:r>
              <a:rPr lang="en-GB" sz="1200" dirty="0">
                <a:solidFill>
                  <a:schemeClr val="bg1">
                    <a:lumMod val="65000"/>
                  </a:schemeClr>
                </a:solidFill>
              </a:rPr>
              <a:t>© Copyright all rights reserved</a:t>
            </a:r>
            <a:r>
              <a:rPr lang="en-GB" sz="1200" dirty="0"/>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464" name="Rectangle 18458">
            <a:extLst>
              <a:ext uri="{FF2B5EF4-FFF2-40B4-BE49-F238E27FC236}">
                <a16:creationId xmlns:a16="http://schemas.microsoft.com/office/drawing/2014/main" id="{696A55C8-89F1-439D-863D-E208C0AC8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Flying from the UK to New Zealand: COVID-19 Travel Information">
            <a:extLst>
              <a:ext uri="{FF2B5EF4-FFF2-40B4-BE49-F238E27FC236}">
                <a16:creationId xmlns:a16="http://schemas.microsoft.com/office/drawing/2014/main" id="{607AC5E0-05F5-6DA3-FFE0-BE5EA6EE6F1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348" r="9092" b="5562"/>
          <a:stretch/>
        </p:blipFill>
        <p:spPr bwMode="auto">
          <a:xfrm>
            <a:off x="20" y="1"/>
            <a:ext cx="12188932" cy="6858000"/>
          </a:xfrm>
          <a:prstGeom prst="rect">
            <a:avLst/>
          </a:prstGeom>
          <a:noFill/>
          <a:extLst>
            <a:ext uri="{909E8E84-426E-40DD-AFC4-6F175D3DCCD1}">
              <a14:hiddenFill xmlns:a14="http://schemas.microsoft.com/office/drawing/2010/main">
                <a:solidFill>
                  <a:srgbClr val="FFFFFF"/>
                </a:solidFill>
              </a14:hiddenFill>
            </a:ext>
          </a:extLst>
        </p:spPr>
      </p:pic>
      <p:sp>
        <p:nvSpPr>
          <p:cNvPr id="18465" name="Rectangle 18460">
            <a:extLst>
              <a:ext uri="{FF2B5EF4-FFF2-40B4-BE49-F238E27FC236}">
                <a16:creationId xmlns:a16="http://schemas.microsoft.com/office/drawing/2014/main" id="{E4A1FD7E-EAEC-40B9-B75B-432F9DA75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09599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8D1DE79-7EE8-9B74-EA0D-C5DCF79A97A3}"/>
              </a:ext>
            </a:extLst>
          </p:cNvPr>
          <p:cNvSpPr>
            <a:spLocks noGrp="1"/>
          </p:cNvSpPr>
          <p:nvPr>
            <p:ph type="title"/>
          </p:nvPr>
        </p:nvSpPr>
        <p:spPr>
          <a:xfrm>
            <a:off x="289248" y="1123837"/>
            <a:ext cx="5218209" cy="1255469"/>
          </a:xfrm>
        </p:spPr>
        <p:txBody>
          <a:bodyPr>
            <a:normAutofit/>
          </a:bodyPr>
          <a:lstStyle/>
          <a:p>
            <a:r>
              <a:rPr lang="en-US"/>
              <a:t>Road Risk Interventions</a:t>
            </a:r>
          </a:p>
        </p:txBody>
      </p:sp>
      <p:sp>
        <p:nvSpPr>
          <p:cNvPr id="3" name="Content Placeholder 2">
            <a:extLst>
              <a:ext uri="{FF2B5EF4-FFF2-40B4-BE49-F238E27FC236}">
                <a16:creationId xmlns:a16="http://schemas.microsoft.com/office/drawing/2014/main" id="{ADB37B5F-0A7D-0A5D-2E9C-6322A0E35F55}"/>
              </a:ext>
            </a:extLst>
          </p:cNvPr>
          <p:cNvSpPr>
            <a:spLocks noGrp="1"/>
          </p:cNvSpPr>
          <p:nvPr>
            <p:ph idx="1"/>
          </p:nvPr>
        </p:nvSpPr>
        <p:spPr>
          <a:xfrm>
            <a:off x="289248" y="2510395"/>
            <a:ext cx="5218209" cy="3274586"/>
          </a:xfrm>
        </p:spPr>
        <p:txBody>
          <a:bodyPr anchor="t">
            <a:normAutofit/>
          </a:bodyPr>
          <a:lstStyle/>
          <a:p>
            <a:r>
              <a:rPr lang="en-US">
                <a:solidFill>
                  <a:srgbClr val="FFFFFF"/>
                </a:solidFill>
              </a:rPr>
              <a:t>Human Factors interventions means focusing on error containment </a:t>
            </a:r>
          </a:p>
          <a:p>
            <a:r>
              <a:rPr lang="en-US">
                <a:solidFill>
                  <a:srgbClr val="FFFFFF"/>
                </a:solidFill>
              </a:rPr>
              <a:t>Upstream systemic factors provoking errors and violations</a:t>
            </a:r>
          </a:p>
          <a:p>
            <a:r>
              <a:rPr lang="en-US">
                <a:solidFill>
                  <a:srgbClr val="FFFFFF"/>
                </a:solidFill>
              </a:rPr>
              <a:t>Interventions have varying levels of effectiveness </a:t>
            </a:r>
          </a:p>
          <a:p>
            <a:r>
              <a:rPr lang="en-US">
                <a:solidFill>
                  <a:srgbClr val="FFFFFF"/>
                </a:solidFill>
              </a:rPr>
              <a:t>Does app-based telematics improve crash rates for young drivers?</a:t>
            </a:r>
            <a:endParaRPr lang="en-US" dirty="0">
              <a:solidFill>
                <a:srgbClr val="FFFFFF"/>
              </a:solidFill>
            </a:endParaRPr>
          </a:p>
        </p:txBody>
      </p:sp>
      <p:sp>
        <p:nvSpPr>
          <p:cNvPr id="18463" name="Rectangle 18462">
            <a:extLst>
              <a:ext uri="{FF2B5EF4-FFF2-40B4-BE49-F238E27FC236}">
                <a16:creationId xmlns:a16="http://schemas.microsoft.com/office/drawing/2014/main" id="{AC88629E-396B-4C99-B284-F30AABDF2E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a:extLst>
              <a:ext uri="{FF2B5EF4-FFF2-40B4-BE49-F238E27FC236}">
                <a16:creationId xmlns:a16="http://schemas.microsoft.com/office/drawing/2014/main" id="{0B2A72A5-9BA3-2F7D-EBC9-2965A88E8C1B}"/>
              </a:ext>
            </a:extLst>
          </p:cNvPr>
          <p:cNvSpPr>
            <a:spLocks noGrp="1"/>
          </p:cNvSpPr>
          <p:nvPr>
            <p:ph type="dt" sz="half" idx="10"/>
          </p:nvPr>
        </p:nvSpPr>
        <p:spPr>
          <a:xfrm>
            <a:off x="262465" y="6356350"/>
            <a:ext cx="2743200" cy="365125"/>
          </a:xfrm>
        </p:spPr>
        <p:txBody>
          <a:bodyPr>
            <a:normAutofit/>
          </a:bodyPr>
          <a:lstStyle/>
          <a:p>
            <a:pPr>
              <a:spcAft>
                <a:spcPts val="600"/>
              </a:spcAft>
            </a:pPr>
            <a:fld id="{5C778E7C-A2D8-C145-BF1D-E2D5EBEA91CB}" type="datetime2">
              <a:rPr lang="en-GB">
                <a:solidFill>
                  <a:srgbClr val="FFFFFF"/>
                </a:solidFill>
              </a:rPr>
              <a:pPr>
                <a:spcAft>
                  <a:spcPts val="600"/>
                </a:spcAft>
              </a:pPr>
              <a:t>Wednesday, 17 August 2022</a:t>
            </a:fld>
            <a:endParaRPr lang="en-US">
              <a:solidFill>
                <a:srgbClr val="FFFFFF"/>
              </a:solidFill>
            </a:endParaRPr>
          </a:p>
        </p:txBody>
      </p:sp>
      <p:sp>
        <p:nvSpPr>
          <p:cNvPr id="5" name="Footer Placeholder 4">
            <a:extLst>
              <a:ext uri="{FF2B5EF4-FFF2-40B4-BE49-F238E27FC236}">
                <a16:creationId xmlns:a16="http://schemas.microsoft.com/office/drawing/2014/main" id="{406A0311-2FEA-E4C4-8F04-947A15E57787}"/>
              </a:ext>
            </a:extLst>
          </p:cNvPr>
          <p:cNvSpPr>
            <a:spLocks noGrp="1"/>
          </p:cNvSpPr>
          <p:nvPr>
            <p:ph type="ftr" sz="quarter" idx="11"/>
          </p:nvPr>
        </p:nvSpPr>
        <p:spPr>
          <a:xfrm>
            <a:off x="3869268" y="6356350"/>
            <a:ext cx="5911517" cy="365125"/>
          </a:xfrm>
        </p:spPr>
        <p:txBody>
          <a:bodyPr>
            <a:normAutofit/>
          </a:bodyPr>
          <a:lstStyle/>
          <a:p>
            <a:pPr>
              <a:spcAft>
                <a:spcPts val="600"/>
              </a:spcAft>
            </a:pPr>
            <a:r>
              <a:rPr lang="en-US">
                <a:solidFill>
                  <a:srgbClr val="FFFFFF"/>
                </a:solidFill>
              </a:rPr>
              <a:t>© Copyright all rights reserved</a:t>
            </a:r>
          </a:p>
        </p:txBody>
      </p:sp>
      <p:sp>
        <p:nvSpPr>
          <p:cNvPr id="6" name="Slide Number Placeholder 5">
            <a:extLst>
              <a:ext uri="{FF2B5EF4-FFF2-40B4-BE49-F238E27FC236}">
                <a16:creationId xmlns:a16="http://schemas.microsoft.com/office/drawing/2014/main" id="{3DB0C062-6152-ECC9-7178-AFA2F7627BED}"/>
              </a:ext>
            </a:extLst>
          </p:cNvPr>
          <p:cNvSpPr>
            <a:spLocks noGrp="1"/>
          </p:cNvSpPr>
          <p:nvPr>
            <p:ph type="sldNum" sz="quarter" idx="12"/>
          </p:nvPr>
        </p:nvSpPr>
        <p:spPr>
          <a:xfrm>
            <a:off x="10634135" y="6356350"/>
            <a:ext cx="1530927" cy="365125"/>
          </a:xfrm>
        </p:spPr>
        <p:txBody>
          <a:bodyPr>
            <a:normAutofit/>
          </a:bodyPr>
          <a:lstStyle/>
          <a:p>
            <a:pPr>
              <a:spcAft>
                <a:spcPts val="600"/>
              </a:spcAft>
            </a:pPr>
            <a:fld id="{7C3877F0-7BE3-B64A-9B26-5951F1D91A08}" type="slidenum">
              <a:rPr lang="en-US">
                <a:solidFill>
                  <a:srgbClr val="FFFFFF"/>
                </a:solidFill>
              </a:rPr>
              <a:pPr>
                <a:spcAft>
                  <a:spcPts val="600"/>
                </a:spcAft>
              </a:pPr>
              <a:t>18</a:t>
            </a:fld>
            <a:endParaRPr lang="en-US">
              <a:solidFill>
                <a:srgbClr val="FFFFFF"/>
              </a:solidFill>
            </a:endParaRPr>
          </a:p>
        </p:txBody>
      </p:sp>
      <p:pic>
        <p:nvPicPr>
          <p:cNvPr id="7" name="Picture 7" descr="Logo&#10;&#10;Description automatically generated">
            <a:extLst>
              <a:ext uri="{FF2B5EF4-FFF2-40B4-BE49-F238E27FC236}">
                <a16:creationId xmlns:a16="http://schemas.microsoft.com/office/drawing/2014/main" id="{9CB3AE35-E671-5A9B-DFCD-AA09806CDC41}"/>
              </a:ext>
            </a:extLst>
          </p:cNvPr>
          <p:cNvPicPr>
            <a:picLocks noChangeAspect="1"/>
          </p:cNvPicPr>
          <p:nvPr/>
        </p:nvPicPr>
        <p:blipFill>
          <a:blip r:embed="rId3"/>
          <a:srcRect/>
          <a:stretch>
            <a:fillRect/>
          </a:stretch>
        </p:blipFill>
        <p:spPr>
          <a:xfrm>
            <a:off x="252919" y="148524"/>
            <a:ext cx="1895427" cy="495970"/>
          </a:xfrm>
          <a:prstGeom prst="rect">
            <a:avLst/>
          </a:prstGeom>
        </p:spPr>
      </p:pic>
    </p:spTree>
    <p:extLst>
      <p:ext uri="{BB962C8B-B14F-4D97-AF65-F5344CB8AC3E}">
        <p14:creationId xmlns:p14="http://schemas.microsoft.com/office/powerpoint/2010/main" val="1795109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5C1D4A39-A122-41DA-BF9B-2313FB6B7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Rectangle 2056">
            <a:extLst>
              <a:ext uri="{FF2B5EF4-FFF2-40B4-BE49-F238E27FC236}">
                <a16:creationId xmlns:a16="http://schemas.microsoft.com/office/drawing/2014/main" id="{ACD120F8-C0F1-4CC6-B340-0B8F67C40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7052486"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C8562B8-46CE-EDE4-49F2-B4D77EC4A7D4}"/>
              </a:ext>
            </a:extLst>
          </p:cNvPr>
          <p:cNvSpPr>
            <a:spLocks noGrp="1"/>
          </p:cNvSpPr>
          <p:nvPr>
            <p:ph type="title"/>
          </p:nvPr>
        </p:nvSpPr>
        <p:spPr>
          <a:xfrm>
            <a:off x="289248" y="1123837"/>
            <a:ext cx="6451110" cy="1255469"/>
          </a:xfrm>
        </p:spPr>
        <p:txBody>
          <a:bodyPr>
            <a:normAutofit/>
          </a:bodyPr>
          <a:lstStyle/>
          <a:p>
            <a:r>
              <a:rPr lang="en-US" dirty="0"/>
              <a:t>Telematics Feedback</a:t>
            </a:r>
          </a:p>
        </p:txBody>
      </p:sp>
      <p:pic>
        <p:nvPicPr>
          <p:cNvPr id="2050" name="Picture 2" descr="New Zealand Transport Agency Administers Driving Tests 20% Faster Using  OutSystems | OutSystems">
            <a:extLst>
              <a:ext uri="{FF2B5EF4-FFF2-40B4-BE49-F238E27FC236}">
                <a16:creationId xmlns:a16="http://schemas.microsoft.com/office/drawing/2014/main" id="{917D12D8-B553-E967-7E50-9FC9DF0A7B6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600918" y="759599"/>
            <a:ext cx="3666513" cy="25848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Logo&#10;&#10;Description automatically generated">
            <a:extLst>
              <a:ext uri="{FF2B5EF4-FFF2-40B4-BE49-F238E27FC236}">
                <a16:creationId xmlns:a16="http://schemas.microsoft.com/office/drawing/2014/main" id="{A426A6A2-5920-E265-5180-963A881AB6BE}"/>
              </a:ext>
            </a:extLst>
          </p:cNvPr>
          <p:cNvPicPr>
            <a:picLocks noChangeAspect="1"/>
          </p:cNvPicPr>
          <p:nvPr/>
        </p:nvPicPr>
        <p:blipFill>
          <a:blip r:embed="rId4"/>
          <a:stretch>
            <a:fillRect/>
          </a:stretch>
        </p:blipFill>
        <p:spPr>
          <a:xfrm>
            <a:off x="7545032" y="3505358"/>
            <a:ext cx="3778286" cy="991799"/>
          </a:xfrm>
          <a:prstGeom prst="rect">
            <a:avLst/>
          </a:prstGeom>
        </p:spPr>
      </p:pic>
      <p:sp>
        <p:nvSpPr>
          <p:cNvPr id="2059" name="Rectangle 2058">
            <a:extLst>
              <a:ext uri="{FF2B5EF4-FFF2-40B4-BE49-F238E27FC236}">
                <a16:creationId xmlns:a16="http://schemas.microsoft.com/office/drawing/2014/main" id="{8AF6EFCA-56DD-442E-9948-D162BEBBFD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a:extLst>
              <a:ext uri="{FF2B5EF4-FFF2-40B4-BE49-F238E27FC236}">
                <a16:creationId xmlns:a16="http://schemas.microsoft.com/office/drawing/2014/main" id="{27E4B512-6F23-ECD9-0F84-CE12ADD10EC6}"/>
              </a:ext>
            </a:extLst>
          </p:cNvPr>
          <p:cNvSpPr>
            <a:spLocks noGrp="1"/>
          </p:cNvSpPr>
          <p:nvPr>
            <p:ph type="dt" sz="half" idx="10"/>
          </p:nvPr>
        </p:nvSpPr>
        <p:spPr>
          <a:xfrm>
            <a:off x="262465" y="6356350"/>
            <a:ext cx="2743200" cy="365125"/>
          </a:xfrm>
        </p:spPr>
        <p:txBody>
          <a:bodyPr>
            <a:normAutofit/>
          </a:bodyPr>
          <a:lstStyle/>
          <a:p>
            <a:pPr marL="0" marR="0" lvl="0" indent="0" defTabSz="457200" rtl="0" eaLnBrk="1" fontAlgn="auto" latinLnBrk="0" hangingPunct="1">
              <a:spcBef>
                <a:spcPts val="0"/>
              </a:spcBef>
              <a:spcAft>
                <a:spcPts val="600"/>
              </a:spcAft>
              <a:buClrTx/>
              <a:buSzTx/>
              <a:buFontTx/>
              <a:buNone/>
              <a:tabLst/>
              <a:defRPr/>
            </a:pPr>
            <a:fld id="{0095AB12-FE58-D041-B4CC-3371EA494BF2}" type="datetime2">
              <a:rPr kumimoji="0" lang="en-GB" b="0" i="0" u="none" strike="noStrike" kern="1200" cap="none" spc="0" normalizeH="0" baseline="0" noProof="0">
                <a:ln>
                  <a:noFill/>
                </a:ln>
                <a:effectLst/>
                <a:uLnTx/>
                <a:uFillTx/>
                <a:latin typeface="Corbel" panose="020B0503020204020204"/>
                <a:ea typeface="+mn-ea"/>
                <a:cs typeface="+mn-cs"/>
              </a:rPr>
              <a:pPr marL="0" marR="0" lvl="0" indent="0" defTabSz="457200" rtl="0" eaLnBrk="1" fontAlgn="auto" latinLnBrk="0" hangingPunct="1">
                <a:spcBef>
                  <a:spcPts val="0"/>
                </a:spcBef>
                <a:spcAft>
                  <a:spcPts val="600"/>
                </a:spcAft>
                <a:buClrTx/>
                <a:buSzTx/>
                <a:buFontTx/>
                <a:buNone/>
                <a:tabLst/>
                <a:defRPr/>
              </a:pPr>
              <a:t>Wednesday, 17 August 2022</a:t>
            </a:fld>
            <a:endParaRPr kumimoji="0" lang="en-US" b="0" i="0" u="none" strike="noStrike" kern="1200" cap="none" spc="0" normalizeH="0" baseline="0" noProof="0">
              <a:ln>
                <a:noFill/>
              </a:ln>
              <a:effectLst/>
              <a:uLnTx/>
              <a:uFillTx/>
              <a:latin typeface="Corbel" panose="020B0503020204020204"/>
              <a:ea typeface="+mn-ea"/>
              <a:cs typeface="+mn-cs"/>
            </a:endParaRPr>
          </a:p>
        </p:txBody>
      </p:sp>
      <p:sp>
        <p:nvSpPr>
          <p:cNvPr id="5" name="Footer Placeholder 4">
            <a:extLst>
              <a:ext uri="{FF2B5EF4-FFF2-40B4-BE49-F238E27FC236}">
                <a16:creationId xmlns:a16="http://schemas.microsoft.com/office/drawing/2014/main" id="{28258B97-22FF-065B-B4C2-06C1E1465A76}"/>
              </a:ext>
            </a:extLst>
          </p:cNvPr>
          <p:cNvSpPr>
            <a:spLocks noGrp="1"/>
          </p:cNvSpPr>
          <p:nvPr>
            <p:ph type="ftr" sz="quarter" idx="11"/>
          </p:nvPr>
        </p:nvSpPr>
        <p:spPr>
          <a:xfrm>
            <a:off x="3869268" y="6356350"/>
            <a:ext cx="5911517" cy="365125"/>
          </a:xfrm>
        </p:spPr>
        <p:txBody>
          <a:bodyPr>
            <a:normAutofit/>
          </a:bodyPr>
          <a:lstStyle/>
          <a:p>
            <a:pPr marL="0" marR="0" lvl="0" indent="0" defTabSz="457200" rtl="0" eaLnBrk="1" fontAlgn="auto" latinLnBrk="0" hangingPunct="1">
              <a:spcBef>
                <a:spcPts val="0"/>
              </a:spcBef>
              <a:spcAft>
                <a:spcPts val="600"/>
              </a:spcAft>
              <a:buClrTx/>
              <a:buSzTx/>
              <a:buFontTx/>
              <a:buNone/>
              <a:tabLst/>
              <a:defRPr/>
            </a:pPr>
            <a:r>
              <a:rPr kumimoji="0" lang="en-US" b="0" i="0" u="none" strike="noStrike" kern="1200" cap="none" spc="0" normalizeH="0" baseline="0" noProof="0">
                <a:ln>
                  <a:noFill/>
                </a:ln>
                <a:effectLst/>
                <a:uLnTx/>
                <a:uFillTx/>
                <a:latin typeface="Corbel" panose="020B0503020204020204"/>
                <a:ea typeface="+mn-ea"/>
                <a:cs typeface="+mn-cs"/>
              </a:rPr>
              <a:t>© Copyright all rights reserved</a:t>
            </a:r>
          </a:p>
        </p:txBody>
      </p:sp>
      <p:sp>
        <p:nvSpPr>
          <p:cNvPr id="6" name="Slide Number Placeholder 5">
            <a:extLst>
              <a:ext uri="{FF2B5EF4-FFF2-40B4-BE49-F238E27FC236}">
                <a16:creationId xmlns:a16="http://schemas.microsoft.com/office/drawing/2014/main" id="{1C1F61FD-B8EE-98A0-DA24-05B8EE0DA08C}"/>
              </a:ext>
            </a:extLst>
          </p:cNvPr>
          <p:cNvSpPr>
            <a:spLocks noGrp="1"/>
          </p:cNvSpPr>
          <p:nvPr>
            <p:ph type="sldNum" sz="quarter" idx="12"/>
          </p:nvPr>
        </p:nvSpPr>
        <p:spPr>
          <a:xfrm>
            <a:off x="10634135" y="6356350"/>
            <a:ext cx="1530927" cy="365125"/>
          </a:xfrm>
        </p:spPr>
        <p:txBody>
          <a:bodyPr>
            <a:normAutofit/>
          </a:bodyPr>
          <a:lstStyle/>
          <a:p>
            <a:pPr marL="0" marR="0" lvl="0" indent="0" defTabSz="457200" rtl="0" eaLnBrk="1" fontAlgn="auto" latinLnBrk="0" hangingPunct="1">
              <a:spcBef>
                <a:spcPts val="0"/>
              </a:spcBef>
              <a:spcAft>
                <a:spcPts val="600"/>
              </a:spcAft>
              <a:buClrTx/>
              <a:buSzTx/>
              <a:buFontTx/>
              <a:buNone/>
              <a:tabLst/>
              <a:defRPr/>
            </a:pPr>
            <a:fld id="{7C3877F0-7BE3-B64A-9B26-5951F1D91A08}" type="slidenum">
              <a:rPr kumimoji="0" lang="en-US" b="1" i="0" u="none" strike="noStrike" kern="1200" cap="none" spc="0" normalizeH="0" baseline="0" noProof="0">
                <a:ln>
                  <a:noFill/>
                </a:ln>
                <a:effectLst/>
                <a:uLnTx/>
                <a:uFillTx/>
                <a:latin typeface="Corbel" panose="020B0503020204020204"/>
                <a:ea typeface="+mn-ea"/>
                <a:cs typeface="+mn-cs"/>
              </a:rPr>
              <a:pPr marL="0" marR="0" lvl="0" indent="0" defTabSz="457200" rtl="0" eaLnBrk="1" fontAlgn="auto" latinLnBrk="0" hangingPunct="1">
                <a:spcBef>
                  <a:spcPts val="0"/>
                </a:spcBef>
                <a:spcAft>
                  <a:spcPts val="600"/>
                </a:spcAft>
                <a:buClrTx/>
                <a:buSzTx/>
                <a:buFontTx/>
                <a:buNone/>
                <a:tabLst/>
                <a:defRPr/>
              </a:pPr>
              <a:t>19</a:t>
            </a:fld>
            <a:endParaRPr kumimoji="0" lang="en-US" b="1" i="0" u="none" strike="noStrike" kern="1200" cap="none" spc="0" normalizeH="0" baseline="0" noProof="0">
              <a:ln>
                <a:noFill/>
              </a:ln>
              <a:effectLst/>
              <a:uLnTx/>
              <a:uFillTx/>
              <a:latin typeface="Corbel" panose="020B0503020204020204"/>
              <a:ea typeface="+mn-ea"/>
              <a:cs typeface="+mn-cs"/>
            </a:endParaRPr>
          </a:p>
        </p:txBody>
      </p:sp>
      <p:graphicFrame>
        <p:nvGraphicFramePr>
          <p:cNvPr id="24" name="Content Placeholder 2">
            <a:extLst>
              <a:ext uri="{FF2B5EF4-FFF2-40B4-BE49-F238E27FC236}">
                <a16:creationId xmlns:a16="http://schemas.microsoft.com/office/drawing/2014/main" id="{429683AC-7374-86AB-BD28-A7476B4EF9B2}"/>
              </a:ext>
            </a:extLst>
          </p:cNvPr>
          <p:cNvGraphicFramePr>
            <a:graphicFrameLocks noGrp="1"/>
          </p:cNvGraphicFramePr>
          <p:nvPr>
            <p:ph idx="1"/>
            <p:extLst>
              <p:ext uri="{D42A27DB-BD31-4B8C-83A1-F6EECF244321}">
                <p14:modId xmlns:p14="http://schemas.microsoft.com/office/powerpoint/2010/main" val="612338597"/>
              </p:ext>
            </p:extLst>
          </p:nvPr>
        </p:nvGraphicFramePr>
        <p:xfrm>
          <a:off x="289248" y="2510395"/>
          <a:ext cx="6451109" cy="327458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986284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78" name="Rectangle 6177">
            <a:extLst>
              <a:ext uri="{FF2B5EF4-FFF2-40B4-BE49-F238E27FC236}">
                <a16:creationId xmlns:a16="http://schemas.microsoft.com/office/drawing/2014/main" id="{696A55C8-89F1-439D-863D-E208C0AC8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7,995 Police Siren Stock Photos, Pictures &amp; Royalty-Free Images - iStock">
            <a:extLst>
              <a:ext uri="{FF2B5EF4-FFF2-40B4-BE49-F238E27FC236}">
                <a16:creationId xmlns:a16="http://schemas.microsoft.com/office/drawing/2014/main" id="{23B54208-43A1-59BC-233C-EB832CF576D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801"/>
          <a:stretch/>
        </p:blipFill>
        <p:spPr bwMode="auto">
          <a:xfrm>
            <a:off x="26938" y="-319088"/>
            <a:ext cx="12188932" cy="7177088"/>
          </a:xfrm>
          <a:prstGeom prst="rect">
            <a:avLst/>
          </a:prstGeom>
          <a:solidFill>
            <a:srgbClr val="00B0F0"/>
          </a:solidFill>
        </p:spPr>
      </p:pic>
      <p:sp>
        <p:nvSpPr>
          <p:cNvPr id="6180" name="Rectangle 6179">
            <a:extLst>
              <a:ext uri="{FF2B5EF4-FFF2-40B4-BE49-F238E27FC236}">
                <a16:creationId xmlns:a16="http://schemas.microsoft.com/office/drawing/2014/main" id="{E4A1FD7E-EAEC-40B9-B75B-432F9DA75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7052486"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714200F-42DC-2593-825D-8628D708DADF}"/>
              </a:ext>
            </a:extLst>
          </p:cNvPr>
          <p:cNvSpPr>
            <a:spLocks noGrp="1"/>
          </p:cNvSpPr>
          <p:nvPr>
            <p:ph type="title"/>
          </p:nvPr>
        </p:nvSpPr>
        <p:spPr>
          <a:xfrm>
            <a:off x="458781" y="714730"/>
            <a:ext cx="6451110" cy="1255469"/>
          </a:xfrm>
        </p:spPr>
        <p:txBody>
          <a:bodyPr>
            <a:normAutofit/>
          </a:bodyPr>
          <a:lstStyle/>
          <a:p>
            <a:r>
              <a:rPr lang="en-US" sz="5900" dirty="0"/>
              <a:t>Introduction</a:t>
            </a:r>
          </a:p>
        </p:txBody>
      </p:sp>
      <p:sp>
        <p:nvSpPr>
          <p:cNvPr id="6182" name="Rectangle 6181">
            <a:extLst>
              <a:ext uri="{FF2B5EF4-FFF2-40B4-BE49-F238E27FC236}">
                <a16:creationId xmlns:a16="http://schemas.microsoft.com/office/drawing/2014/main" id="{AC88629E-396B-4C99-B284-F30AABDF2E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a:extLst>
              <a:ext uri="{FF2B5EF4-FFF2-40B4-BE49-F238E27FC236}">
                <a16:creationId xmlns:a16="http://schemas.microsoft.com/office/drawing/2014/main" id="{A1FFBBD5-B40F-2BAD-277E-0698EF36FBB9}"/>
              </a:ext>
            </a:extLst>
          </p:cNvPr>
          <p:cNvSpPr>
            <a:spLocks noGrp="1"/>
          </p:cNvSpPr>
          <p:nvPr>
            <p:ph type="dt" sz="half" idx="10"/>
          </p:nvPr>
        </p:nvSpPr>
        <p:spPr>
          <a:xfrm>
            <a:off x="262465" y="6356350"/>
            <a:ext cx="2743200" cy="365125"/>
          </a:xfrm>
        </p:spPr>
        <p:txBody>
          <a:bodyPr>
            <a:normAutofit/>
          </a:bodyPr>
          <a:lstStyle/>
          <a:p>
            <a:pPr>
              <a:spcAft>
                <a:spcPts val="600"/>
              </a:spcAft>
            </a:pPr>
            <a:fld id="{EFD0D343-84D7-EB46-9842-A7215CD42AAA}" type="datetime2">
              <a:rPr lang="en-GB">
                <a:solidFill>
                  <a:srgbClr val="FFFFFF"/>
                </a:solidFill>
              </a:rPr>
              <a:pPr>
                <a:spcAft>
                  <a:spcPts val="600"/>
                </a:spcAft>
              </a:pPr>
              <a:t>Wednesday, 17 August 2022</a:t>
            </a:fld>
            <a:endParaRPr lang="en-US">
              <a:solidFill>
                <a:srgbClr val="FFFFFF"/>
              </a:solidFill>
            </a:endParaRPr>
          </a:p>
        </p:txBody>
      </p:sp>
      <p:sp>
        <p:nvSpPr>
          <p:cNvPr id="5" name="Footer Placeholder 4">
            <a:extLst>
              <a:ext uri="{FF2B5EF4-FFF2-40B4-BE49-F238E27FC236}">
                <a16:creationId xmlns:a16="http://schemas.microsoft.com/office/drawing/2014/main" id="{D572992F-7A19-30FC-6D27-109340E367D5}"/>
              </a:ext>
            </a:extLst>
          </p:cNvPr>
          <p:cNvSpPr>
            <a:spLocks noGrp="1"/>
          </p:cNvSpPr>
          <p:nvPr>
            <p:ph type="ftr" sz="quarter" idx="11"/>
          </p:nvPr>
        </p:nvSpPr>
        <p:spPr>
          <a:xfrm>
            <a:off x="3869268" y="6356350"/>
            <a:ext cx="5911517" cy="365125"/>
          </a:xfrm>
        </p:spPr>
        <p:txBody>
          <a:bodyPr>
            <a:normAutofit/>
          </a:bodyPr>
          <a:lstStyle/>
          <a:p>
            <a:pPr>
              <a:spcAft>
                <a:spcPts val="600"/>
              </a:spcAft>
            </a:pPr>
            <a:r>
              <a:rPr lang="en-US">
                <a:solidFill>
                  <a:srgbClr val="FFFFFF"/>
                </a:solidFill>
              </a:rPr>
              <a:t>© Copyright all rights reserved</a:t>
            </a:r>
          </a:p>
        </p:txBody>
      </p:sp>
      <p:sp>
        <p:nvSpPr>
          <p:cNvPr id="6" name="Slide Number Placeholder 5">
            <a:extLst>
              <a:ext uri="{FF2B5EF4-FFF2-40B4-BE49-F238E27FC236}">
                <a16:creationId xmlns:a16="http://schemas.microsoft.com/office/drawing/2014/main" id="{87A57CBC-5B8E-EAC1-2E0D-D271A5D67427}"/>
              </a:ext>
            </a:extLst>
          </p:cNvPr>
          <p:cNvSpPr>
            <a:spLocks noGrp="1"/>
          </p:cNvSpPr>
          <p:nvPr>
            <p:ph type="sldNum" sz="quarter" idx="12"/>
          </p:nvPr>
        </p:nvSpPr>
        <p:spPr>
          <a:xfrm>
            <a:off x="10634135" y="6356350"/>
            <a:ext cx="1530927" cy="365125"/>
          </a:xfrm>
        </p:spPr>
        <p:txBody>
          <a:bodyPr>
            <a:normAutofit/>
          </a:bodyPr>
          <a:lstStyle/>
          <a:p>
            <a:pPr>
              <a:spcAft>
                <a:spcPts val="600"/>
              </a:spcAft>
            </a:pPr>
            <a:fld id="{7C3877F0-7BE3-B64A-9B26-5951F1D91A08}" type="slidenum">
              <a:rPr lang="en-US">
                <a:solidFill>
                  <a:srgbClr val="FFFFFF"/>
                </a:solidFill>
              </a:rPr>
              <a:pPr>
                <a:spcAft>
                  <a:spcPts val="600"/>
                </a:spcAft>
              </a:pPr>
              <a:t>2</a:t>
            </a:fld>
            <a:endParaRPr lang="en-US">
              <a:solidFill>
                <a:srgbClr val="FFFFFF"/>
              </a:solidFill>
            </a:endParaRPr>
          </a:p>
        </p:txBody>
      </p:sp>
      <p:pic>
        <p:nvPicPr>
          <p:cNvPr id="8" name="Picture 7" descr="Logo&#10;&#10;Description automatically generated">
            <a:extLst>
              <a:ext uri="{FF2B5EF4-FFF2-40B4-BE49-F238E27FC236}">
                <a16:creationId xmlns:a16="http://schemas.microsoft.com/office/drawing/2014/main" id="{F8ACD4D6-8C46-DF46-FA6C-EB0AC0257B52}"/>
              </a:ext>
            </a:extLst>
          </p:cNvPr>
          <p:cNvPicPr>
            <a:picLocks noChangeAspect="1"/>
          </p:cNvPicPr>
          <p:nvPr/>
        </p:nvPicPr>
        <p:blipFill>
          <a:blip r:embed="rId4"/>
          <a:srcRect/>
          <a:stretch>
            <a:fillRect/>
          </a:stretch>
        </p:blipFill>
        <p:spPr>
          <a:xfrm>
            <a:off x="252919" y="175418"/>
            <a:ext cx="1895427" cy="495970"/>
          </a:xfrm>
          <a:prstGeom prst="rect">
            <a:avLst/>
          </a:prstGeom>
        </p:spPr>
      </p:pic>
      <p:sp>
        <p:nvSpPr>
          <p:cNvPr id="4" name="Content Placeholder 2">
            <a:extLst>
              <a:ext uri="{FF2B5EF4-FFF2-40B4-BE49-F238E27FC236}">
                <a16:creationId xmlns:a16="http://schemas.microsoft.com/office/drawing/2014/main" id="{6C6C40BF-BBFE-6F07-44F5-F96740DF4661}"/>
              </a:ext>
            </a:extLst>
          </p:cNvPr>
          <p:cNvSpPr>
            <a:spLocks noGrp="1"/>
          </p:cNvSpPr>
          <p:nvPr>
            <p:ph idx="1"/>
          </p:nvPr>
        </p:nvSpPr>
        <p:spPr>
          <a:xfrm>
            <a:off x="289248" y="1922929"/>
            <a:ext cx="6478048" cy="3862053"/>
          </a:xfrm>
        </p:spPr>
        <p:txBody>
          <a:bodyPr anchor="t">
            <a:normAutofit/>
          </a:bodyPr>
          <a:lstStyle/>
          <a:p>
            <a:r>
              <a:rPr lang="en-US" dirty="0">
                <a:solidFill>
                  <a:srgbClr val="FFFFFF"/>
                </a:solidFill>
              </a:rPr>
              <a:t>Most crashes are contributed to by human factors</a:t>
            </a:r>
          </a:p>
          <a:p>
            <a:r>
              <a:rPr lang="en-NZ" dirty="0">
                <a:solidFill>
                  <a:schemeClr val="bg1"/>
                </a:solidFill>
              </a:rPr>
              <a:t>Driver Educators focus on skills-based driver training for licence acquisition</a:t>
            </a:r>
            <a:endParaRPr lang="en-US" dirty="0">
              <a:solidFill>
                <a:schemeClr val="bg1"/>
              </a:solidFill>
            </a:endParaRPr>
          </a:p>
          <a:p>
            <a:r>
              <a:rPr lang="en-NZ" dirty="0">
                <a:solidFill>
                  <a:schemeClr val="bg1"/>
                </a:solidFill>
              </a:rPr>
              <a:t>CPD course to fill the gap in human factors knowledge and skills for Driver Educators</a:t>
            </a:r>
          </a:p>
          <a:p>
            <a:r>
              <a:rPr lang="en-NZ" dirty="0">
                <a:solidFill>
                  <a:schemeClr val="bg1"/>
                </a:solidFill>
              </a:rPr>
              <a:t>Two-day online accredited course </a:t>
            </a:r>
          </a:p>
          <a:p>
            <a:r>
              <a:rPr lang="en-GB" dirty="0">
                <a:solidFill>
                  <a:srgbClr val="FFFFFF"/>
                </a:solidFill>
              </a:rPr>
              <a:t>Course materials - pre-read and slides</a:t>
            </a:r>
          </a:p>
          <a:p>
            <a:r>
              <a:rPr lang="en-GB" dirty="0">
                <a:solidFill>
                  <a:srgbClr val="FFFFFF"/>
                </a:solidFill>
              </a:rPr>
              <a:t>Certificated for your CPD portfolio</a:t>
            </a:r>
          </a:p>
          <a:p>
            <a:r>
              <a:rPr lang="en-GB" dirty="0">
                <a:solidFill>
                  <a:schemeClr val="bg1"/>
                </a:solidFill>
                <a:hlinkClick r:id="rId5">
                  <a:extLst>
                    <a:ext uri="{A12FA001-AC4F-418D-AE19-62706E023703}">
                      <ahyp:hlinkClr xmlns:ahyp="http://schemas.microsoft.com/office/drawing/2018/hyperlinkcolor" val="tx"/>
                    </a:ext>
                  </a:extLst>
                </a:hlinkClick>
              </a:rPr>
              <a:t>https://ergonomics.org.uk/resource/human-factors-and-road-risk-management-psydrive.html</a:t>
            </a:r>
            <a:endParaRPr lang="en-GB" dirty="0">
              <a:solidFill>
                <a:schemeClr val="bg1"/>
              </a:solidFill>
            </a:endParaRPr>
          </a:p>
          <a:p>
            <a:endParaRPr lang="en-GB" dirty="0">
              <a:solidFill>
                <a:srgbClr val="FFFFFF"/>
              </a:solidFill>
            </a:endParaRPr>
          </a:p>
        </p:txBody>
      </p:sp>
    </p:spTree>
    <p:extLst>
      <p:ext uri="{BB962C8B-B14F-4D97-AF65-F5344CB8AC3E}">
        <p14:creationId xmlns:p14="http://schemas.microsoft.com/office/powerpoint/2010/main" val="2108381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464" name="Rectangle 18463">
            <a:extLst>
              <a:ext uri="{FF2B5EF4-FFF2-40B4-BE49-F238E27FC236}">
                <a16:creationId xmlns:a16="http://schemas.microsoft.com/office/drawing/2014/main" id="{696A55C8-89F1-439D-863D-E208C0AC8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How Much Will That Road Trip in New Zealand Cost - Bruised Passports">
            <a:extLst>
              <a:ext uri="{FF2B5EF4-FFF2-40B4-BE49-F238E27FC236}">
                <a16:creationId xmlns:a16="http://schemas.microsoft.com/office/drawing/2014/main" id="{B91CAC22-B1AE-BDAB-A4A6-AA787178F8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457" r="9092" b="12916"/>
          <a:stretch/>
        </p:blipFill>
        <p:spPr bwMode="auto">
          <a:xfrm>
            <a:off x="20" y="1"/>
            <a:ext cx="12188932" cy="6858000"/>
          </a:xfrm>
          <a:prstGeom prst="rect">
            <a:avLst/>
          </a:prstGeom>
          <a:noFill/>
          <a:extLst>
            <a:ext uri="{909E8E84-426E-40DD-AFC4-6F175D3DCCD1}">
              <a14:hiddenFill xmlns:a14="http://schemas.microsoft.com/office/drawing/2010/main">
                <a:solidFill>
                  <a:srgbClr val="FFFFFF"/>
                </a:solidFill>
              </a14:hiddenFill>
            </a:ext>
          </a:extLst>
        </p:spPr>
      </p:pic>
      <p:sp>
        <p:nvSpPr>
          <p:cNvPr id="18466" name="Rectangle 18465">
            <a:extLst>
              <a:ext uri="{FF2B5EF4-FFF2-40B4-BE49-F238E27FC236}">
                <a16:creationId xmlns:a16="http://schemas.microsoft.com/office/drawing/2014/main" id="{E4A1FD7E-EAEC-40B9-B75B-432F9DA75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09599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8D1DE79-7EE8-9B74-EA0D-C5DCF79A97A3}"/>
              </a:ext>
            </a:extLst>
          </p:cNvPr>
          <p:cNvSpPr>
            <a:spLocks noGrp="1"/>
          </p:cNvSpPr>
          <p:nvPr>
            <p:ph type="title"/>
          </p:nvPr>
        </p:nvSpPr>
        <p:spPr>
          <a:xfrm>
            <a:off x="396560" y="954147"/>
            <a:ext cx="5218209" cy="1255469"/>
          </a:xfrm>
        </p:spPr>
        <p:txBody>
          <a:bodyPr>
            <a:normAutofit/>
          </a:bodyPr>
          <a:lstStyle/>
          <a:p>
            <a:r>
              <a:rPr lang="en-US" sz="5900" dirty="0"/>
              <a:t>How to Book</a:t>
            </a:r>
          </a:p>
        </p:txBody>
      </p:sp>
      <p:sp>
        <p:nvSpPr>
          <p:cNvPr id="3" name="Content Placeholder 2">
            <a:extLst>
              <a:ext uri="{FF2B5EF4-FFF2-40B4-BE49-F238E27FC236}">
                <a16:creationId xmlns:a16="http://schemas.microsoft.com/office/drawing/2014/main" id="{ADB37B5F-0A7D-0A5D-2E9C-6322A0E35F55}"/>
              </a:ext>
            </a:extLst>
          </p:cNvPr>
          <p:cNvSpPr>
            <a:spLocks noGrp="1"/>
          </p:cNvSpPr>
          <p:nvPr>
            <p:ph idx="1"/>
          </p:nvPr>
        </p:nvSpPr>
        <p:spPr>
          <a:xfrm>
            <a:off x="262465" y="2327121"/>
            <a:ext cx="5218209" cy="3274586"/>
          </a:xfrm>
        </p:spPr>
        <p:txBody>
          <a:bodyPr anchor="t">
            <a:normAutofit/>
          </a:bodyPr>
          <a:lstStyle/>
          <a:p>
            <a:r>
              <a:rPr lang="en-US" dirty="0">
                <a:solidFill>
                  <a:srgbClr val="FFFFFF"/>
                </a:solidFill>
              </a:rPr>
              <a:t>Bespoke course for New Zealand Driver educators available for 5+ delegates based on your availability</a:t>
            </a:r>
          </a:p>
          <a:p>
            <a:r>
              <a:rPr lang="en-US" dirty="0">
                <a:solidFill>
                  <a:srgbClr val="FFFFFF"/>
                </a:solidFill>
              </a:rPr>
              <a:t>Complete the booking form online</a:t>
            </a:r>
          </a:p>
          <a:p>
            <a:r>
              <a:rPr lang="en-US" dirty="0">
                <a:solidFill>
                  <a:schemeClr val="bg1"/>
                </a:solidFill>
                <a:hlinkClick r:id="rId4">
                  <a:extLst>
                    <a:ext uri="{A12FA001-AC4F-418D-AE19-62706E023703}">
                      <ahyp:hlinkClr xmlns:ahyp="http://schemas.microsoft.com/office/drawing/2018/hyperlinkcolor" val="tx"/>
                    </a:ext>
                  </a:extLst>
                </a:hlinkClick>
              </a:rPr>
              <a:t>http://www.psydrivegroup.com/human-factors-course.html</a:t>
            </a:r>
            <a:endParaRPr lang="en-US" dirty="0">
              <a:solidFill>
                <a:schemeClr val="bg1"/>
              </a:solidFill>
            </a:endParaRPr>
          </a:p>
          <a:p>
            <a:r>
              <a:rPr lang="en-US" dirty="0">
                <a:solidFill>
                  <a:schemeClr val="bg1"/>
                </a:solidFill>
              </a:rPr>
              <a:t>Cost is 550 NZD</a:t>
            </a:r>
          </a:p>
          <a:p>
            <a:r>
              <a:rPr lang="en-US" dirty="0">
                <a:solidFill>
                  <a:srgbClr val="FFFFFF"/>
                </a:solidFill>
              </a:rPr>
              <a:t>We will be in touch!</a:t>
            </a:r>
          </a:p>
        </p:txBody>
      </p:sp>
      <p:sp>
        <p:nvSpPr>
          <p:cNvPr id="18468" name="Rectangle 18467">
            <a:extLst>
              <a:ext uri="{FF2B5EF4-FFF2-40B4-BE49-F238E27FC236}">
                <a16:creationId xmlns:a16="http://schemas.microsoft.com/office/drawing/2014/main" id="{AC88629E-396B-4C99-B284-F30AABDF2E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a:extLst>
              <a:ext uri="{FF2B5EF4-FFF2-40B4-BE49-F238E27FC236}">
                <a16:creationId xmlns:a16="http://schemas.microsoft.com/office/drawing/2014/main" id="{0B2A72A5-9BA3-2F7D-EBC9-2965A88E8C1B}"/>
              </a:ext>
            </a:extLst>
          </p:cNvPr>
          <p:cNvSpPr>
            <a:spLocks noGrp="1"/>
          </p:cNvSpPr>
          <p:nvPr>
            <p:ph type="dt" sz="half" idx="10"/>
          </p:nvPr>
        </p:nvSpPr>
        <p:spPr>
          <a:xfrm>
            <a:off x="262465" y="6356350"/>
            <a:ext cx="2743200" cy="365125"/>
          </a:xfrm>
        </p:spPr>
        <p:txBody>
          <a:bodyPr>
            <a:normAutofit/>
          </a:bodyPr>
          <a:lstStyle/>
          <a:p>
            <a:pPr>
              <a:spcAft>
                <a:spcPts val="600"/>
              </a:spcAft>
            </a:pPr>
            <a:fld id="{5C778E7C-A2D8-C145-BF1D-E2D5EBEA91CB}" type="datetime2">
              <a:rPr lang="en-GB">
                <a:solidFill>
                  <a:srgbClr val="FFFFFF"/>
                </a:solidFill>
              </a:rPr>
              <a:pPr>
                <a:spcAft>
                  <a:spcPts val="600"/>
                </a:spcAft>
              </a:pPr>
              <a:t>Wednesday, 17 August 2022</a:t>
            </a:fld>
            <a:endParaRPr lang="en-US">
              <a:solidFill>
                <a:srgbClr val="FFFFFF"/>
              </a:solidFill>
            </a:endParaRPr>
          </a:p>
        </p:txBody>
      </p:sp>
      <p:sp>
        <p:nvSpPr>
          <p:cNvPr id="5" name="Footer Placeholder 4">
            <a:extLst>
              <a:ext uri="{FF2B5EF4-FFF2-40B4-BE49-F238E27FC236}">
                <a16:creationId xmlns:a16="http://schemas.microsoft.com/office/drawing/2014/main" id="{406A0311-2FEA-E4C4-8F04-947A15E57787}"/>
              </a:ext>
            </a:extLst>
          </p:cNvPr>
          <p:cNvSpPr>
            <a:spLocks noGrp="1"/>
          </p:cNvSpPr>
          <p:nvPr>
            <p:ph type="ftr" sz="quarter" idx="11"/>
          </p:nvPr>
        </p:nvSpPr>
        <p:spPr>
          <a:xfrm>
            <a:off x="3869268" y="6356350"/>
            <a:ext cx="5911517" cy="365125"/>
          </a:xfrm>
        </p:spPr>
        <p:txBody>
          <a:bodyPr>
            <a:normAutofit/>
          </a:bodyPr>
          <a:lstStyle/>
          <a:p>
            <a:pPr>
              <a:spcAft>
                <a:spcPts val="600"/>
              </a:spcAft>
            </a:pPr>
            <a:r>
              <a:rPr lang="en-US">
                <a:solidFill>
                  <a:srgbClr val="FFFFFF"/>
                </a:solidFill>
              </a:rPr>
              <a:t>© Copyright all rights reserved</a:t>
            </a:r>
          </a:p>
        </p:txBody>
      </p:sp>
      <p:sp>
        <p:nvSpPr>
          <p:cNvPr id="6" name="Slide Number Placeholder 5">
            <a:extLst>
              <a:ext uri="{FF2B5EF4-FFF2-40B4-BE49-F238E27FC236}">
                <a16:creationId xmlns:a16="http://schemas.microsoft.com/office/drawing/2014/main" id="{3DB0C062-6152-ECC9-7178-AFA2F7627BED}"/>
              </a:ext>
            </a:extLst>
          </p:cNvPr>
          <p:cNvSpPr>
            <a:spLocks noGrp="1"/>
          </p:cNvSpPr>
          <p:nvPr>
            <p:ph type="sldNum" sz="quarter" idx="12"/>
          </p:nvPr>
        </p:nvSpPr>
        <p:spPr>
          <a:xfrm>
            <a:off x="10634135" y="6356350"/>
            <a:ext cx="1530927" cy="365125"/>
          </a:xfrm>
        </p:spPr>
        <p:txBody>
          <a:bodyPr>
            <a:normAutofit/>
          </a:bodyPr>
          <a:lstStyle/>
          <a:p>
            <a:pPr>
              <a:spcAft>
                <a:spcPts val="600"/>
              </a:spcAft>
            </a:pPr>
            <a:fld id="{7C3877F0-7BE3-B64A-9B26-5951F1D91A08}" type="slidenum">
              <a:rPr lang="en-US">
                <a:solidFill>
                  <a:srgbClr val="FFFFFF"/>
                </a:solidFill>
              </a:rPr>
              <a:pPr>
                <a:spcAft>
                  <a:spcPts val="600"/>
                </a:spcAft>
              </a:pPr>
              <a:t>20</a:t>
            </a:fld>
            <a:endParaRPr lang="en-US">
              <a:solidFill>
                <a:srgbClr val="FFFFFF"/>
              </a:solidFill>
            </a:endParaRPr>
          </a:p>
        </p:txBody>
      </p:sp>
      <p:pic>
        <p:nvPicPr>
          <p:cNvPr id="7" name="Picture 7" descr="Logo&#10;&#10;Description automatically generated">
            <a:extLst>
              <a:ext uri="{FF2B5EF4-FFF2-40B4-BE49-F238E27FC236}">
                <a16:creationId xmlns:a16="http://schemas.microsoft.com/office/drawing/2014/main" id="{9CB3AE35-E671-5A9B-DFCD-AA09806CDC41}"/>
              </a:ext>
            </a:extLst>
          </p:cNvPr>
          <p:cNvPicPr>
            <a:picLocks noChangeAspect="1"/>
          </p:cNvPicPr>
          <p:nvPr/>
        </p:nvPicPr>
        <p:blipFill>
          <a:blip r:embed="rId5"/>
          <a:srcRect/>
          <a:stretch>
            <a:fillRect/>
          </a:stretch>
        </p:blipFill>
        <p:spPr>
          <a:xfrm>
            <a:off x="252919" y="148524"/>
            <a:ext cx="1895427" cy="495970"/>
          </a:xfrm>
          <a:prstGeom prst="rect">
            <a:avLst/>
          </a:prstGeom>
        </p:spPr>
      </p:pic>
    </p:spTree>
    <p:extLst>
      <p:ext uri="{BB962C8B-B14F-4D97-AF65-F5344CB8AC3E}">
        <p14:creationId xmlns:p14="http://schemas.microsoft.com/office/powerpoint/2010/main" val="2312217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7F231E5-F402-49E1-82B4-C762909ED2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6F0BA12B-74D1-4DB1-9A3F-C9BA27B815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Freeform: Shape 14">
            <a:extLst>
              <a:ext uri="{FF2B5EF4-FFF2-40B4-BE49-F238E27FC236}">
                <a16:creationId xmlns:a16="http://schemas.microsoft.com/office/drawing/2014/main" id="{515FCC40-AA93-4D3B-90D0-69BC824EAD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390E192-ACDC-8F0D-6024-13D443A019C2}"/>
              </a:ext>
            </a:extLst>
          </p:cNvPr>
          <p:cNvSpPr>
            <a:spLocks noGrp="1"/>
          </p:cNvSpPr>
          <p:nvPr>
            <p:ph type="ctrTitle"/>
          </p:nvPr>
        </p:nvSpPr>
        <p:spPr>
          <a:xfrm>
            <a:off x="4084398" y="1298448"/>
            <a:ext cx="7315200" cy="3255264"/>
          </a:xfrm>
        </p:spPr>
        <p:txBody>
          <a:bodyPr>
            <a:normAutofit fontScale="90000"/>
          </a:bodyPr>
          <a:lstStyle/>
          <a:p>
            <a:br>
              <a:rPr lang="en-US" dirty="0">
                <a:solidFill>
                  <a:schemeClr val="tx2"/>
                </a:solidFill>
              </a:rPr>
            </a:br>
            <a:br>
              <a:rPr lang="en-US" dirty="0">
                <a:solidFill>
                  <a:schemeClr val="tx2"/>
                </a:solidFill>
              </a:rPr>
            </a:br>
            <a:r>
              <a:rPr lang="en-US" dirty="0">
                <a:solidFill>
                  <a:schemeClr val="tx2"/>
                </a:solidFill>
              </a:rPr>
              <a:t>Thank you</a:t>
            </a:r>
            <a:br>
              <a:rPr lang="en-US" dirty="0">
                <a:solidFill>
                  <a:schemeClr val="tx2"/>
                </a:solidFill>
              </a:rPr>
            </a:br>
            <a:endParaRPr lang="en-US" dirty="0">
              <a:solidFill>
                <a:schemeClr val="tx2"/>
              </a:solidFill>
            </a:endParaRPr>
          </a:p>
        </p:txBody>
      </p:sp>
      <p:sp>
        <p:nvSpPr>
          <p:cNvPr id="3" name="Subtitle 2">
            <a:extLst>
              <a:ext uri="{FF2B5EF4-FFF2-40B4-BE49-F238E27FC236}">
                <a16:creationId xmlns:a16="http://schemas.microsoft.com/office/drawing/2014/main" id="{405B1380-2C1A-D981-4F43-8E14DB86885B}"/>
              </a:ext>
            </a:extLst>
          </p:cNvPr>
          <p:cNvSpPr>
            <a:spLocks noGrp="1"/>
          </p:cNvSpPr>
          <p:nvPr>
            <p:ph type="subTitle" idx="1"/>
          </p:nvPr>
        </p:nvSpPr>
        <p:spPr>
          <a:xfrm>
            <a:off x="4084397" y="4670246"/>
            <a:ext cx="6714232" cy="914400"/>
          </a:xfrm>
        </p:spPr>
        <p:txBody>
          <a:bodyPr>
            <a:normAutofit/>
          </a:bodyPr>
          <a:lstStyle/>
          <a:p>
            <a:r>
              <a:rPr lang="en-US" dirty="0">
                <a:solidFill>
                  <a:schemeClr val="accent1"/>
                </a:solidFill>
                <a:hlinkClick r:id="rId2">
                  <a:extLst>
                    <a:ext uri="{A12FA001-AC4F-418D-AE19-62706E023703}">
                      <ahyp:hlinkClr xmlns:ahyp="http://schemas.microsoft.com/office/drawing/2018/hyperlinkcolor" val="tx"/>
                    </a:ext>
                  </a:extLst>
                </a:hlinkClick>
              </a:rPr>
              <a:t>www.psydrivegroup.com</a:t>
            </a:r>
            <a:endParaRPr lang="en-US" dirty="0">
              <a:solidFill>
                <a:schemeClr val="accent1"/>
              </a:solidFill>
            </a:endParaRPr>
          </a:p>
          <a:p>
            <a:endParaRPr lang="en-US" dirty="0">
              <a:solidFill>
                <a:schemeClr val="accent1"/>
              </a:solidFill>
            </a:endParaRPr>
          </a:p>
        </p:txBody>
      </p:sp>
      <p:sp>
        <p:nvSpPr>
          <p:cNvPr id="4" name="Date Placeholder 3">
            <a:extLst>
              <a:ext uri="{FF2B5EF4-FFF2-40B4-BE49-F238E27FC236}">
                <a16:creationId xmlns:a16="http://schemas.microsoft.com/office/drawing/2014/main" id="{62F132A7-FD92-34CB-7349-33B67C30DA17}"/>
              </a:ext>
            </a:extLst>
          </p:cNvPr>
          <p:cNvSpPr>
            <a:spLocks noGrp="1"/>
          </p:cNvSpPr>
          <p:nvPr>
            <p:ph type="dt" sz="half" idx="10"/>
          </p:nvPr>
        </p:nvSpPr>
        <p:spPr>
          <a:xfrm>
            <a:off x="262465" y="6356350"/>
            <a:ext cx="2743200" cy="365125"/>
          </a:xfrm>
        </p:spPr>
        <p:txBody>
          <a:bodyPr>
            <a:normAutofit/>
          </a:bodyPr>
          <a:lstStyle/>
          <a:p>
            <a:pPr>
              <a:spcAft>
                <a:spcPts val="600"/>
              </a:spcAft>
            </a:pPr>
            <a:fld id="{E5C8A1DB-C7A1-AC47-BA35-8AB2D396EA70}" type="datetime2">
              <a:rPr lang="en-GB" smtClean="0"/>
              <a:pPr>
                <a:spcAft>
                  <a:spcPts val="600"/>
                </a:spcAft>
              </a:pPr>
              <a:t>Wednesday, 17 August 2022</a:t>
            </a:fld>
            <a:endParaRPr lang="en-US"/>
          </a:p>
        </p:txBody>
      </p:sp>
      <p:sp>
        <p:nvSpPr>
          <p:cNvPr id="5" name="Footer Placeholder 4">
            <a:extLst>
              <a:ext uri="{FF2B5EF4-FFF2-40B4-BE49-F238E27FC236}">
                <a16:creationId xmlns:a16="http://schemas.microsoft.com/office/drawing/2014/main" id="{82577F5A-BFF3-B9AC-8137-C13EEF1B4D14}"/>
              </a:ext>
            </a:extLst>
          </p:cNvPr>
          <p:cNvSpPr>
            <a:spLocks noGrp="1"/>
          </p:cNvSpPr>
          <p:nvPr>
            <p:ph type="ftr" sz="quarter" idx="11"/>
          </p:nvPr>
        </p:nvSpPr>
        <p:spPr>
          <a:xfrm>
            <a:off x="3869268" y="6356350"/>
            <a:ext cx="5911517" cy="365125"/>
          </a:xfrm>
        </p:spPr>
        <p:txBody>
          <a:bodyPr>
            <a:normAutofit/>
          </a:bodyPr>
          <a:lstStyle/>
          <a:p>
            <a:pPr>
              <a:spcAft>
                <a:spcPts val="600"/>
              </a:spcAft>
            </a:pPr>
            <a:r>
              <a:rPr lang="en-US"/>
              <a:t>© Copyright all rights reserved</a:t>
            </a:r>
          </a:p>
        </p:txBody>
      </p:sp>
      <p:sp>
        <p:nvSpPr>
          <p:cNvPr id="6" name="Slide Number Placeholder 5">
            <a:extLst>
              <a:ext uri="{FF2B5EF4-FFF2-40B4-BE49-F238E27FC236}">
                <a16:creationId xmlns:a16="http://schemas.microsoft.com/office/drawing/2014/main" id="{6B5EDE9F-C33E-FF82-004C-72CCCB5FC955}"/>
              </a:ext>
            </a:extLst>
          </p:cNvPr>
          <p:cNvSpPr>
            <a:spLocks noGrp="1"/>
          </p:cNvSpPr>
          <p:nvPr>
            <p:ph type="sldNum" sz="quarter" idx="12"/>
          </p:nvPr>
        </p:nvSpPr>
        <p:spPr>
          <a:xfrm>
            <a:off x="10634135" y="6356350"/>
            <a:ext cx="1530927" cy="365125"/>
          </a:xfrm>
        </p:spPr>
        <p:txBody>
          <a:bodyPr>
            <a:normAutofit/>
          </a:bodyPr>
          <a:lstStyle/>
          <a:p>
            <a:pPr>
              <a:spcAft>
                <a:spcPts val="600"/>
              </a:spcAft>
            </a:pPr>
            <a:fld id="{7C3877F0-7BE3-B64A-9B26-5951F1D91A08}" type="slidenum">
              <a:rPr lang="en-US" smtClean="0"/>
              <a:pPr>
                <a:spcAft>
                  <a:spcPts val="600"/>
                </a:spcAft>
              </a:pPr>
              <a:t>21</a:t>
            </a:fld>
            <a:endParaRPr lang="en-US"/>
          </a:p>
        </p:txBody>
      </p:sp>
      <p:pic>
        <p:nvPicPr>
          <p:cNvPr id="7" name="Picture 7" descr="Logo&#10;&#10;Description automatically generated">
            <a:extLst>
              <a:ext uri="{FF2B5EF4-FFF2-40B4-BE49-F238E27FC236}">
                <a16:creationId xmlns:a16="http://schemas.microsoft.com/office/drawing/2014/main" id="{5BB11355-65D1-F1E2-DB89-709BFE8F48CB}"/>
              </a:ext>
            </a:extLst>
          </p:cNvPr>
          <p:cNvPicPr>
            <a:picLocks noChangeAspect="1"/>
          </p:cNvPicPr>
          <p:nvPr/>
        </p:nvPicPr>
        <p:blipFill>
          <a:blip r:embed="rId3"/>
          <a:srcRect/>
          <a:stretch>
            <a:fillRect/>
          </a:stretch>
        </p:blipFill>
        <p:spPr>
          <a:xfrm>
            <a:off x="252919" y="148524"/>
            <a:ext cx="1895427" cy="495970"/>
          </a:xfrm>
          <a:prstGeom prst="rect">
            <a:avLst/>
          </a:prstGeom>
        </p:spPr>
      </p:pic>
    </p:spTree>
    <p:extLst>
      <p:ext uri="{BB962C8B-B14F-4D97-AF65-F5344CB8AC3E}">
        <p14:creationId xmlns:p14="http://schemas.microsoft.com/office/powerpoint/2010/main" val="3429347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76" name="Rectangle 4175">
            <a:extLst>
              <a:ext uri="{FF2B5EF4-FFF2-40B4-BE49-F238E27FC236}">
                <a16:creationId xmlns:a16="http://schemas.microsoft.com/office/drawing/2014/main" id="{A1DFCBE5-52C1-48A9-89CF-E7D68CCA1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8" name="Rectangle 4177">
            <a:extLst>
              <a:ext uri="{FF2B5EF4-FFF2-40B4-BE49-F238E27FC236}">
                <a16:creationId xmlns:a16="http://schemas.microsoft.com/office/drawing/2014/main" id="{EB17C8F6-D357-4254-BBAC-96B01EEBE1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47203"/>
            <a:ext cx="11707367" cy="25726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descr="Graphical user interface&#10;&#10;Description automatically generated with medium confidence">
            <a:extLst>
              <a:ext uri="{FF2B5EF4-FFF2-40B4-BE49-F238E27FC236}">
                <a16:creationId xmlns:a16="http://schemas.microsoft.com/office/drawing/2014/main" id="{0F2697D6-4430-F268-6530-F547A7E0F4C5}"/>
              </a:ext>
            </a:extLst>
          </p:cNvPr>
          <p:cNvPicPr>
            <a:picLocks noChangeAspect="1"/>
          </p:cNvPicPr>
          <p:nvPr/>
        </p:nvPicPr>
        <p:blipFill>
          <a:blip r:embed="rId3"/>
          <a:stretch>
            <a:fillRect/>
          </a:stretch>
        </p:blipFill>
        <p:spPr>
          <a:xfrm>
            <a:off x="1063691" y="1074936"/>
            <a:ext cx="4789994" cy="1844147"/>
          </a:xfrm>
          <a:prstGeom prst="rect">
            <a:avLst/>
          </a:prstGeom>
        </p:spPr>
      </p:pic>
      <p:sp>
        <p:nvSpPr>
          <p:cNvPr id="3" name="Content Placeholder 2">
            <a:extLst>
              <a:ext uri="{FF2B5EF4-FFF2-40B4-BE49-F238E27FC236}">
                <a16:creationId xmlns:a16="http://schemas.microsoft.com/office/drawing/2014/main" id="{D9A1BE73-28F1-EDDD-2DD6-F2FAD42028F1}"/>
              </a:ext>
            </a:extLst>
          </p:cNvPr>
          <p:cNvSpPr>
            <a:spLocks noGrp="1"/>
          </p:cNvSpPr>
          <p:nvPr>
            <p:ph idx="1"/>
          </p:nvPr>
        </p:nvSpPr>
        <p:spPr>
          <a:xfrm>
            <a:off x="3905987" y="4526027"/>
            <a:ext cx="4376977" cy="1883229"/>
          </a:xfrm>
        </p:spPr>
        <p:txBody>
          <a:bodyPr>
            <a:normAutofit/>
          </a:bodyPr>
          <a:lstStyle/>
          <a:p>
            <a:pPr marL="0" indent="0">
              <a:buNone/>
            </a:pPr>
            <a:endParaRPr lang="en-US" sz="1800" dirty="0">
              <a:solidFill>
                <a:srgbClr val="FFFFFF"/>
              </a:solidFill>
            </a:endParaRPr>
          </a:p>
          <a:p>
            <a:pPr marL="0" indent="0" algn="ctr">
              <a:buNone/>
            </a:pPr>
            <a:r>
              <a:rPr lang="en-US" dirty="0">
                <a:solidFill>
                  <a:srgbClr val="FFFFFF"/>
                </a:solidFill>
              </a:rPr>
              <a:t>Course content</a:t>
            </a:r>
          </a:p>
          <a:p>
            <a:pPr marL="0" indent="0" algn="ctr">
              <a:buNone/>
            </a:pPr>
            <a:r>
              <a:rPr lang="en-US" dirty="0">
                <a:solidFill>
                  <a:srgbClr val="FFFFFF"/>
                </a:solidFill>
              </a:rPr>
              <a:t>Competence development</a:t>
            </a:r>
          </a:p>
          <a:p>
            <a:pPr marL="0" indent="0" algn="ctr">
              <a:buNone/>
            </a:pPr>
            <a:r>
              <a:rPr lang="en-US" dirty="0">
                <a:solidFill>
                  <a:srgbClr val="FFFFFF"/>
                </a:solidFill>
              </a:rPr>
              <a:t>Trainer competence</a:t>
            </a:r>
          </a:p>
          <a:p>
            <a:pPr marL="0" indent="0">
              <a:buNone/>
            </a:pPr>
            <a:endParaRPr lang="en-US" sz="1800" dirty="0">
              <a:solidFill>
                <a:srgbClr val="FFFFFF"/>
              </a:solidFill>
            </a:endParaRPr>
          </a:p>
        </p:txBody>
      </p:sp>
      <p:sp>
        <p:nvSpPr>
          <p:cNvPr id="5" name="Footer Placeholder 4">
            <a:extLst>
              <a:ext uri="{FF2B5EF4-FFF2-40B4-BE49-F238E27FC236}">
                <a16:creationId xmlns:a16="http://schemas.microsoft.com/office/drawing/2014/main" id="{87235DA1-9EB8-8AD3-67FE-36772471504F}"/>
              </a:ext>
            </a:extLst>
          </p:cNvPr>
          <p:cNvSpPr>
            <a:spLocks noGrp="1"/>
          </p:cNvSpPr>
          <p:nvPr>
            <p:ph type="ftr" sz="quarter" idx="11"/>
          </p:nvPr>
        </p:nvSpPr>
        <p:spPr>
          <a:xfrm>
            <a:off x="1063692" y="6356350"/>
            <a:ext cx="4825480" cy="365125"/>
          </a:xfrm>
        </p:spPr>
        <p:txBody>
          <a:bodyPr>
            <a:normAutofit/>
          </a:bodyPr>
          <a:lstStyle/>
          <a:p>
            <a:pPr algn="r">
              <a:spcAft>
                <a:spcPts val="600"/>
              </a:spcAft>
            </a:pPr>
            <a:r>
              <a:rPr lang="en-US"/>
              <a:t>© Copyright all rights reserved</a:t>
            </a:r>
          </a:p>
        </p:txBody>
      </p:sp>
      <p:sp>
        <p:nvSpPr>
          <p:cNvPr id="7" name="Date Placeholder 6">
            <a:extLst>
              <a:ext uri="{FF2B5EF4-FFF2-40B4-BE49-F238E27FC236}">
                <a16:creationId xmlns:a16="http://schemas.microsoft.com/office/drawing/2014/main" id="{563D24D9-3572-24D8-22D0-BAA9165B3C59}"/>
              </a:ext>
            </a:extLst>
          </p:cNvPr>
          <p:cNvSpPr>
            <a:spLocks noGrp="1"/>
          </p:cNvSpPr>
          <p:nvPr>
            <p:ph type="dt" sz="half" idx="10"/>
          </p:nvPr>
        </p:nvSpPr>
        <p:spPr>
          <a:xfrm>
            <a:off x="8385108" y="6356350"/>
            <a:ext cx="2555035" cy="365125"/>
          </a:xfrm>
        </p:spPr>
        <p:txBody>
          <a:bodyPr>
            <a:normAutofit/>
          </a:bodyPr>
          <a:lstStyle/>
          <a:p>
            <a:pPr algn="r">
              <a:spcAft>
                <a:spcPts val="600"/>
              </a:spcAft>
            </a:pPr>
            <a:fld id="{E14DA3FC-249A-C247-921B-5CFA65674435}" type="datetime2">
              <a:rPr lang="en-GB"/>
              <a:pPr algn="r">
                <a:spcAft>
                  <a:spcPts val="600"/>
                </a:spcAft>
              </a:pPr>
              <a:t>Wednesday, 17 August 2022</a:t>
            </a:fld>
            <a:endParaRPr lang="en-US"/>
          </a:p>
        </p:txBody>
      </p:sp>
      <p:sp>
        <p:nvSpPr>
          <p:cNvPr id="6" name="Slide Number Placeholder 5">
            <a:extLst>
              <a:ext uri="{FF2B5EF4-FFF2-40B4-BE49-F238E27FC236}">
                <a16:creationId xmlns:a16="http://schemas.microsoft.com/office/drawing/2014/main" id="{838C1520-2816-2EC3-6FD5-F4C237D9EF71}"/>
              </a:ext>
            </a:extLst>
          </p:cNvPr>
          <p:cNvSpPr>
            <a:spLocks noGrp="1"/>
          </p:cNvSpPr>
          <p:nvPr>
            <p:ph type="sldNum" sz="quarter" idx="12"/>
          </p:nvPr>
        </p:nvSpPr>
        <p:spPr>
          <a:xfrm>
            <a:off x="11386457" y="6356350"/>
            <a:ext cx="778605" cy="365125"/>
          </a:xfrm>
        </p:spPr>
        <p:txBody>
          <a:bodyPr>
            <a:normAutofit/>
          </a:bodyPr>
          <a:lstStyle/>
          <a:p>
            <a:pPr>
              <a:spcAft>
                <a:spcPts val="600"/>
              </a:spcAft>
            </a:pPr>
            <a:fld id="{7C3877F0-7BE3-B64A-9B26-5951F1D91A08}" type="slidenum">
              <a:rPr lang="en-US"/>
              <a:pPr>
                <a:spcAft>
                  <a:spcPts val="600"/>
                </a:spcAft>
              </a:pPr>
              <a:t>3</a:t>
            </a:fld>
            <a:endParaRPr lang="en-US"/>
          </a:p>
        </p:txBody>
      </p:sp>
      <p:pic>
        <p:nvPicPr>
          <p:cNvPr id="8" name="Picture 7" descr="Logo&#10;&#10;Description automatically generated">
            <a:extLst>
              <a:ext uri="{FF2B5EF4-FFF2-40B4-BE49-F238E27FC236}">
                <a16:creationId xmlns:a16="http://schemas.microsoft.com/office/drawing/2014/main" id="{0031F5DC-5D1E-FC99-6E54-C3695842BAD2}"/>
              </a:ext>
            </a:extLst>
          </p:cNvPr>
          <p:cNvPicPr>
            <a:picLocks noChangeAspect="1"/>
          </p:cNvPicPr>
          <p:nvPr/>
        </p:nvPicPr>
        <p:blipFill>
          <a:blip r:embed="rId4"/>
          <a:srcRect/>
          <a:stretch>
            <a:fillRect/>
          </a:stretch>
        </p:blipFill>
        <p:spPr>
          <a:xfrm>
            <a:off x="252919" y="148524"/>
            <a:ext cx="1895427" cy="495970"/>
          </a:xfrm>
          <a:prstGeom prst="rect">
            <a:avLst/>
          </a:prstGeom>
        </p:spPr>
      </p:pic>
      <p:sp>
        <p:nvSpPr>
          <p:cNvPr id="18" name="Content Placeholder 2">
            <a:extLst>
              <a:ext uri="{FF2B5EF4-FFF2-40B4-BE49-F238E27FC236}">
                <a16:creationId xmlns:a16="http://schemas.microsoft.com/office/drawing/2014/main" id="{5FA6CE35-C2BE-7A34-FF26-6997458DD97A}"/>
              </a:ext>
            </a:extLst>
          </p:cNvPr>
          <p:cNvSpPr txBox="1">
            <a:spLocks/>
          </p:cNvSpPr>
          <p:nvPr/>
        </p:nvSpPr>
        <p:spPr>
          <a:xfrm>
            <a:off x="539255" y="3396872"/>
            <a:ext cx="10699834" cy="188322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gn="ctr">
              <a:buFont typeface="Wingdings 2" pitchFamily="18" charset="2"/>
              <a:buNone/>
            </a:pPr>
            <a:r>
              <a:rPr lang="en-GB" sz="2400" dirty="0">
                <a:solidFill>
                  <a:schemeClr val="bg1"/>
                </a:solidFill>
              </a:rPr>
              <a:t>Course assessed as meeting high standards of content and training to learn practical techniques for assessing human factors and road risk management</a:t>
            </a:r>
            <a:endParaRPr lang="en-US" sz="2400" dirty="0">
              <a:solidFill>
                <a:schemeClr val="bg1"/>
              </a:solidFill>
            </a:endParaRPr>
          </a:p>
          <a:p>
            <a:pPr marL="0" indent="0">
              <a:buFont typeface="Wingdings 2" pitchFamily="18" charset="2"/>
              <a:buNone/>
            </a:pPr>
            <a:endParaRPr lang="en-US" sz="1800" dirty="0">
              <a:solidFill>
                <a:srgbClr val="FFFFFF"/>
              </a:solidFill>
            </a:endParaRPr>
          </a:p>
        </p:txBody>
      </p:sp>
      <p:pic>
        <p:nvPicPr>
          <p:cNvPr id="1026" name="Picture 2" descr="How to hire a campervan as a young driver under 21 | Spaceships Rentals New  Zealand">
            <a:extLst>
              <a:ext uri="{FF2B5EF4-FFF2-40B4-BE49-F238E27FC236}">
                <a16:creationId xmlns:a16="http://schemas.microsoft.com/office/drawing/2014/main" id="{90AB4D2D-1AFA-6E3F-1767-FE711CBB0D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6278" y="281975"/>
            <a:ext cx="4650080" cy="3100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0580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81" name="Rectangle 3080">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3083" name="Rectangle 3082">
            <a:extLst>
              <a:ext uri="{FF2B5EF4-FFF2-40B4-BE49-F238E27FC236}">
                <a16:creationId xmlns:a16="http://schemas.microsoft.com/office/drawing/2014/main" id="{66C7A97A-A7DE-4DFB-8542-1E4BF24C7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5" name="Rectangle 3084">
            <a:extLst>
              <a:ext uri="{FF2B5EF4-FFF2-40B4-BE49-F238E27FC236}">
                <a16:creationId xmlns:a16="http://schemas.microsoft.com/office/drawing/2014/main" id="{BE111DB0-3D73-4D20-9D57-CEF5A0D86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EF344BF-0F5D-C6A9-7D67-15F429D220F2}"/>
              </a:ext>
            </a:extLst>
          </p:cNvPr>
          <p:cNvSpPr>
            <a:spLocks noGrp="1"/>
          </p:cNvSpPr>
          <p:nvPr>
            <p:ph type="title"/>
          </p:nvPr>
        </p:nvSpPr>
        <p:spPr>
          <a:xfrm>
            <a:off x="478580" y="986293"/>
            <a:ext cx="3685070" cy="1729830"/>
          </a:xfrm>
        </p:spPr>
        <p:txBody>
          <a:bodyPr vert="horz" lIns="91440" tIns="45720" rIns="91440" bIns="45720" rtlCol="0" anchor="b">
            <a:normAutofit/>
          </a:bodyPr>
          <a:lstStyle/>
          <a:p>
            <a:r>
              <a:rPr lang="en-US" dirty="0">
                <a:solidFill>
                  <a:srgbClr val="FFFFFF"/>
                </a:solidFill>
              </a:rPr>
              <a:t>Course Aim</a:t>
            </a:r>
          </a:p>
        </p:txBody>
      </p:sp>
      <p:sp>
        <p:nvSpPr>
          <p:cNvPr id="3" name="Text Placeholder 2">
            <a:extLst>
              <a:ext uri="{FF2B5EF4-FFF2-40B4-BE49-F238E27FC236}">
                <a16:creationId xmlns:a16="http://schemas.microsoft.com/office/drawing/2014/main" id="{4D9125C7-2A0D-309A-DBDF-496048B336AB}"/>
              </a:ext>
            </a:extLst>
          </p:cNvPr>
          <p:cNvSpPr>
            <a:spLocks noGrp="1"/>
          </p:cNvSpPr>
          <p:nvPr>
            <p:ph type="body" idx="1"/>
          </p:nvPr>
        </p:nvSpPr>
        <p:spPr>
          <a:xfrm>
            <a:off x="478580" y="3276963"/>
            <a:ext cx="3685070" cy="1729830"/>
          </a:xfrm>
        </p:spPr>
        <p:txBody>
          <a:bodyPr vert="horz" lIns="91440" tIns="45720" rIns="91440" bIns="45720" rtlCol="0" anchor="t">
            <a:noAutofit/>
          </a:bodyPr>
          <a:lstStyle/>
          <a:p>
            <a:pPr algn="ctr"/>
            <a:r>
              <a:rPr lang="en-US" sz="2000" dirty="0">
                <a:solidFill>
                  <a:schemeClr val="bg1"/>
                </a:solidFill>
              </a:rPr>
              <a:t>To explain the impact of Human Factors on road risk and design appropriate interventions for road risk management</a:t>
            </a:r>
          </a:p>
        </p:txBody>
      </p:sp>
      <p:pic>
        <p:nvPicPr>
          <p:cNvPr id="3074" name="Picture 2" descr="New Driver Car Hire, Held Your Licence For Less Than 12 Months?">
            <a:extLst>
              <a:ext uri="{FF2B5EF4-FFF2-40B4-BE49-F238E27FC236}">
                <a16:creationId xmlns:a16="http://schemas.microsoft.com/office/drawing/2014/main" id="{D935B975-ECB2-82F9-EC4C-1C60C6CBECC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381" r="16882"/>
          <a:stretch/>
        </p:blipFill>
        <p:spPr bwMode="auto">
          <a:xfrm>
            <a:off x="5120640" y="759599"/>
            <a:ext cx="6367271" cy="5330650"/>
          </a:xfrm>
          <a:prstGeom prst="rect">
            <a:avLst/>
          </a:prstGeom>
          <a:noFill/>
          <a:extLst>
            <a:ext uri="{909E8E84-426E-40DD-AFC4-6F175D3DCCD1}">
              <a14:hiddenFill xmlns:a14="http://schemas.microsoft.com/office/drawing/2010/main">
                <a:solidFill>
                  <a:srgbClr val="FFFFFF"/>
                </a:solidFill>
              </a14:hiddenFill>
            </a:ext>
          </a:extLst>
        </p:spPr>
      </p:pic>
      <p:sp>
        <p:nvSpPr>
          <p:cNvPr id="3087" name="Rectangle 3086">
            <a:extLst>
              <a:ext uri="{FF2B5EF4-FFF2-40B4-BE49-F238E27FC236}">
                <a16:creationId xmlns:a16="http://schemas.microsoft.com/office/drawing/2014/main" id="{027ADCA0-A066-4B16-8E1F-3C2483947B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a:extLst>
              <a:ext uri="{FF2B5EF4-FFF2-40B4-BE49-F238E27FC236}">
                <a16:creationId xmlns:a16="http://schemas.microsoft.com/office/drawing/2014/main" id="{6D25B1DE-73D0-EA88-5B59-CEE485AADC2B}"/>
              </a:ext>
            </a:extLst>
          </p:cNvPr>
          <p:cNvSpPr>
            <a:spLocks noGrp="1"/>
          </p:cNvSpPr>
          <p:nvPr>
            <p:ph type="dt" sz="half" idx="10"/>
          </p:nvPr>
        </p:nvSpPr>
        <p:spPr>
          <a:xfrm>
            <a:off x="262465" y="6356350"/>
            <a:ext cx="2743200" cy="365125"/>
          </a:xfrm>
        </p:spPr>
        <p:txBody>
          <a:bodyPr vert="horz" lIns="91440" tIns="45720" rIns="91440" bIns="45720" rtlCol="0" anchor="ctr">
            <a:normAutofit/>
          </a:bodyPr>
          <a:lstStyle/>
          <a:p>
            <a:pPr>
              <a:spcAft>
                <a:spcPts val="600"/>
              </a:spcAft>
            </a:pPr>
            <a:fld id="{30FC5E0F-1915-F349-8C32-F4E874821352}" type="datetime2">
              <a:rPr lang="en-US"/>
              <a:pPr>
                <a:spcAft>
                  <a:spcPts val="600"/>
                </a:spcAft>
              </a:pPr>
              <a:t>Wednesday, August 17, 2022</a:t>
            </a:fld>
            <a:endParaRPr lang="en-US"/>
          </a:p>
        </p:txBody>
      </p:sp>
      <p:sp>
        <p:nvSpPr>
          <p:cNvPr id="5" name="Footer Placeholder 4">
            <a:extLst>
              <a:ext uri="{FF2B5EF4-FFF2-40B4-BE49-F238E27FC236}">
                <a16:creationId xmlns:a16="http://schemas.microsoft.com/office/drawing/2014/main" id="{6591C0F4-019E-B5DD-9BE0-7F3EE90B421C}"/>
              </a:ext>
            </a:extLst>
          </p:cNvPr>
          <p:cNvSpPr>
            <a:spLocks noGrp="1"/>
          </p:cNvSpPr>
          <p:nvPr>
            <p:ph type="ftr" sz="quarter" idx="11"/>
          </p:nvPr>
        </p:nvSpPr>
        <p:spPr>
          <a:xfrm>
            <a:off x="3869268" y="6356350"/>
            <a:ext cx="5911517" cy="365125"/>
          </a:xfrm>
        </p:spPr>
        <p:txBody>
          <a:bodyPr vert="horz" lIns="91440" tIns="45720" rIns="91440" bIns="45720" rtlCol="0" anchor="ctr">
            <a:normAutofit/>
          </a:bodyPr>
          <a:lstStyle/>
          <a:p>
            <a:pPr>
              <a:spcAft>
                <a:spcPts val="600"/>
              </a:spcAft>
            </a:pPr>
            <a:r>
              <a:rPr lang="en-US" kern="1200" dirty="0">
                <a:solidFill>
                  <a:schemeClr val="tx1">
                    <a:lumMod val="50000"/>
                    <a:lumOff val="50000"/>
                  </a:schemeClr>
                </a:solidFill>
                <a:latin typeface="+mn-lt"/>
                <a:ea typeface="+mn-ea"/>
                <a:cs typeface="+mn-cs"/>
              </a:rPr>
              <a:t>© Copyright all rights reserved</a:t>
            </a:r>
          </a:p>
        </p:txBody>
      </p:sp>
      <p:sp>
        <p:nvSpPr>
          <p:cNvPr id="6" name="Slide Number Placeholder 5">
            <a:extLst>
              <a:ext uri="{FF2B5EF4-FFF2-40B4-BE49-F238E27FC236}">
                <a16:creationId xmlns:a16="http://schemas.microsoft.com/office/drawing/2014/main" id="{60C385D4-50E9-F3B2-7AF6-1952B883D21B}"/>
              </a:ext>
            </a:extLst>
          </p:cNvPr>
          <p:cNvSpPr>
            <a:spLocks noGrp="1"/>
          </p:cNvSpPr>
          <p:nvPr>
            <p:ph type="sldNum" sz="quarter" idx="12"/>
          </p:nvPr>
        </p:nvSpPr>
        <p:spPr>
          <a:xfrm>
            <a:off x="10634135" y="6356350"/>
            <a:ext cx="1530927" cy="365125"/>
          </a:xfrm>
        </p:spPr>
        <p:txBody>
          <a:bodyPr vert="horz" lIns="91440" tIns="45720" rIns="91440" bIns="45720" rtlCol="0" anchor="ctr">
            <a:normAutofit/>
          </a:bodyPr>
          <a:lstStyle/>
          <a:p>
            <a:pPr>
              <a:spcAft>
                <a:spcPts val="600"/>
              </a:spcAft>
            </a:pPr>
            <a:fld id="{7C3877F0-7BE3-B64A-9B26-5951F1D91A08}" type="slidenum">
              <a:rPr lang="en-US"/>
              <a:pPr>
                <a:spcAft>
                  <a:spcPts val="600"/>
                </a:spcAft>
              </a:pPr>
              <a:t>4</a:t>
            </a:fld>
            <a:endParaRPr lang="en-US"/>
          </a:p>
        </p:txBody>
      </p:sp>
      <p:pic>
        <p:nvPicPr>
          <p:cNvPr id="8" name="Picture 7" descr="Logo&#10;&#10;Description automatically generated">
            <a:extLst>
              <a:ext uri="{FF2B5EF4-FFF2-40B4-BE49-F238E27FC236}">
                <a16:creationId xmlns:a16="http://schemas.microsoft.com/office/drawing/2014/main" id="{80F8F2F6-09D1-65D6-89A3-FF232BE1D048}"/>
              </a:ext>
            </a:extLst>
          </p:cNvPr>
          <p:cNvPicPr>
            <a:picLocks noChangeAspect="1"/>
          </p:cNvPicPr>
          <p:nvPr/>
        </p:nvPicPr>
        <p:blipFill>
          <a:blip r:embed="rId4"/>
          <a:srcRect/>
          <a:stretch>
            <a:fillRect/>
          </a:stretch>
        </p:blipFill>
        <p:spPr>
          <a:xfrm>
            <a:off x="252919" y="148524"/>
            <a:ext cx="1895427" cy="495970"/>
          </a:xfrm>
          <a:prstGeom prst="rect">
            <a:avLst/>
          </a:prstGeom>
        </p:spPr>
      </p:pic>
    </p:spTree>
    <p:extLst>
      <p:ext uri="{BB962C8B-B14F-4D97-AF65-F5344CB8AC3E}">
        <p14:creationId xmlns:p14="http://schemas.microsoft.com/office/powerpoint/2010/main" val="4032375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78" name="Rectangle 6177">
            <a:extLst>
              <a:ext uri="{FF2B5EF4-FFF2-40B4-BE49-F238E27FC236}">
                <a16:creationId xmlns:a16="http://schemas.microsoft.com/office/drawing/2014/main" id="{696A55C8-89F1-439D-863D-E208C0AC8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7,995 Police Siren Stock Photos, Pictures &amp; Royalty-Free Images - iStock">
            <a:extLst>
              <a:ext uri="{FF2B5EF4-FFF2-40B4-BE49-F238E27FC236}">
                <a16:creationId xmlns:a16="http://schemas.microsoft.com/office/drawing/2014/main" id="{23B54208-43A1-59BC-233C-EB832CF576D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801"/>
          <a:stretch/>
        </p:blipFill>
        <p:spPr bwMode="auto">
          <a:xfrm>
            <a:off x="0" y="-319088"/>
            <a:ext cx="12188932" cy="7177088"/>
          </a:xfrm>
          <a:prstGeom prst="rect">
            <a:avLst/>
          </a:prstGeom>
          <a:solidFill>
            <a:srgbClr val="00B0F0"/>
          </a:solidFill>
        </p:spPr>
      </p:pic>
      <p:sp>
        <p:nvSpPr>
          <p:cNvPr id="6180" name="Rectangle 6179">
            <a:extLst>
              <a:ext uri="{FF2B5EF4-FFF2-40B4-BE49-F238E27FC236}">
                <a16:creationId xmlns:a16="http://schemas.microsoft.com/office/drawing/2014/main" id="{E4A1FD7E-EAEC-40B9-B75B-432F9DA75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7052486"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714200F-42DC-2593-825D-8628D708DADF}"/>
              </a:ext>
            </a:extLst>
          </p:cNvPr>
          <p:cNvSpPr>
            <a:spLocks noGrp="1"/>
          </p:cNvSpPr>
          <p:nvPr>
            <p:ph type="title"/>
          </p:nvPr>
        </p:nvSpPr>
        <p:spPr>
          <a:xfrm>
            <a:off x="289248" y="1123837"/>
            <a:ext cx="6451110" cy="1255469"/>
          </a:xfrm>
        </p:spPr>
        <p:txBody>
          <a:bodyPr>
            <a:normAutofit/>
          </a:bodyPr>
          <a:lstStyle/>
          <a:p>
            <a:r>
              <a:rPr lang="en-US" sz="5900" dirty="0"/>
              <a:t>Course Modules</a:t>
            </a:r>
          </a:p>
        </p:txBody>
      </p:sp>
      <p:sp>
        <p:nvSpPr>
          <p:cNvPr id="6182" name="Rectangle 6181">
            <a:extLst>
              <a:ext uri="{FF2B5EF4-FFF2-40B4-BE49-F238E27FC236}">
                <a16:creationId xmlns:a16="http://schemas.microsoft.com/office/drawing/2014/main" id="{AC88629E-396B-4C99-B284-F30AABDF2E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a:extLst>
              <a:ext uri="{FF2B5EF4-FFF2-40B4-BE49-F238E27FC236}">
                <a16:creationId xmlns:a16="http://schemas.microsoft.com/office/drawing/2014/main" id="{A1FFBBD5-B40F-2BAD-277E-0698EF36FBB9}"/>
              </a:ext>
            </a:extLst>
          </p:cNvPr>
          <p:cNvSpPr>
            <a:spLocks noGrp="1"/>
          </p:cNvSpPr>
          <p:nvPr>
            <p:ph type="dt" sz="half" idx="10"/>
          </p:nvPr>
        </p:nvSpPr>
        <p:spPr>
          <a:xfrm>
            <a:off x="262465" y="6356350"/>
            <a:ext cx="2743200" cy="365125"/>
          </a:xfrm>
        </p:spPr>
        <p:txBody>
          <a:bodyPr>
            <a:normAutofit/>
          </a:bodyPr>
          <a:lstStyle/>
          <a:p>
            <a:pPr>
              <a:spcAft>
                <a:spcPts val="600"/>
              </a:spcAft>
            </a:pPr>
            <a:fld id="{EFD0D343-84D7-EB46-9842-A7215CD42AAA}" type="datetime2">
              <a:rPr lang="en-GB">
                <a:solidFill>
                  <a:srgbClr val="FFFFFF"/>
                </a:solidFill>
              </a:rPr>
              <a:pPr>
                <a:spcAft>
                  <a:spcPts val="600"/>
                </a:spcAft>
              </a:pPr>
              <a:t>Wednesday, 17 August 2022</a:t>
            </a:fld>
            <a:endParaRPr lang="en-US">
              <a:solidFill>
                <a:srgbClr val="FFFFFF"/>
              </a:solidFill>
            </a:endParaRPr>
          </a:p>
        </p:txBody>
      </p:sp>
      <p:sp>
        <p:nvSpPr>
          <p:cNvPr id="5" name="Footer Placeholder 4">
            <a:extLst>
              <a:ext uri="{FF2B5EF4-FFF2-40B4-BE49-F238E27FC236}">
                <a16:creationId xmlns:a16="http://schemas.microsoft.com/office/drawing/2014/main" id="{D572992F-7A19-30FC-6D27-109340E367D5}"/>
              </a:ext>
            </a:extLst>
          </p:cNvPr>
          <p:cNvSpPr>
            <a:spLocks noGrp="1"/>
          </p:cNvSpPr>
          <p:nvPr>
            <p:ph type="ftr" sz="quarter" idx="11"/>
          </p:nvPr>
        </p:nvSpPr>
        <p:spPr>
          <a:xfrm>
            <a:off x="3869268" y="6356350"/>
            <a:ext cx="5911517" cy="365125"/>
          </a:xfrm>
        </p:spPr>
        <p:txBody>
          <a:bodyPr>
            <a:normAutofit/>
          </a:bodyPr>
          <a:lstStyle/>
          <a:p>
            <a:pPr>
              <a:spcAft>
                <a:spcPts val="600"/>
              </a:spcAft>
            </a:pPr>
            <a:r>
              <a:rPr lang="en-US">
                <a:solidFill>
                  <a:srgbClr val="FFFFFF"/>
                </a:solidFill>
              </a:rPr>
              <a:t>© Copyright all rights reserved</a:t>
            </a:r>
          </a:p>
        </p:txBody>
      </p:sp>
      <p:sp>
        <p:nvSpPr>
          <p:cNvPr id="6" name="Slide Number Placeholder 5">
            <a:extLst>
              <a:ext uri="{FF2B5EF4-FFF2-40B4-BE49-F238E27FC236}">
                <a16:creationId xmlns:a16="http://schemas.microsoft.com/office/drawing/2014/main" id="{87A57CBC-5B8E-EAC1-2E0D-D271A5D67427}"/>
              </a:ext>
            </a:extLst>
          </p:cNvPr>
          <p:cNvSpPr>
            <a:spLocks noGrp="1"/>
          </p:cNvSpPr>
          <p:nvPr>
            <p:ph type="sldNum" sz="quarter" idx="12"/>
          </p:nvPr>
        </p:nvSpPr>
        <p:spPr>
          <a:xfrm>
            <a:off x="10634135" y="6356350"/>
            <a:ext cx="1530927" cy="365125"/>
          </a:xfrm>
        </p:spPr>
        <p:txBody>
          <a:bodyPr>
            <a:normAutofit/>
          </a:bodyPr>
          <a:lstStyle/>
          <a:p>
            <a:pPr>
              <a:spcAft>
                <a:spcPts val="600"/>
              </a:spcAft>
            </a:pPr>
            <a:fld id="{7C3877F0-7BE3-B64A-9B26-5951F1D91A08}" type="slidenum">
              <a:rPr lang="en-US">
                <a:solidFill>
                  <a:srgbClr val="FFFFFF"/>
                </a:solidFill>
              </a:rPr>
              <a:pPr>
                <a:spcAft>
                  <a:spcPts val="600"/>
                </a:spcAft>
              </a:pPr>
              <a:t>5</a:t>
            </a:fld>
            <a:endParaRPr lang="en-US">
              <a:solidFill>
                <a:srgbClr val="FFFFFF"/>
              </a:solidFill>
            </a:endParaRPr>
          </a:p>
        </p:txBody>
      </p:sp>
      <p:pic>
        <p:nvPicPr>
          <p:cNvPr id="8" name="Picture 7" descr="Logo&#10;&#10;Description automatically generated">
            <a:extLst>
              <a:ext uri="{FF2B5EF4-FFF2-40B4-BE49-F238E27FC236}">
                <a16:creationId xmlns:a16="http://schemas.microsoft.com/office/drawing/2014/main" id="{F8ACD4D6-8C46-DF46-FA6C-EB0AC0257B52}"/>
              </a:ext>
            </a:extLst>
          </p:cNvPr>
          <p:cNvPicPr>
            <a:picLocks noChangeAspect="1"/>
          </p:cNvPicPr>
          <p:nvPr/>
        </p:nvPicPr>
        <p:blipFill>
          <a:blip r:embed="rId4"/>
          <a:srcRect/>
          <a:stretch>
            <a:fillRect/>
          </a:stretch>
        </p:blipFill>
        <p:spPr>
          <a:xfrm>
            <a:off x="252919" y="175418"/>
            <a:ext cx="1895427" cy="495970"/>
          </a:xfrm>
          <a:prstGeom prst="rect">
            <a:avLst/>
          </a:prstGeom>
        </p:spPr>
      </p:pic>
      <p:graphicFrame>
        <p:nvGraphicFramePr>
          <p:cNvPr id="3" name="Table 3">
            <a:extLst>
              <a:ext uri="{FF2B5EF4-FFF2-40B4-BE49-F238E27FC236}">
                <a16:creationId xmlns:a16="http://schemas.microsoft.com/office/drawing/2014/main" id="{0419A77F-8FDE-7E53-295C-32F218F706AF}"/>
              </a:ext>
            </a:extLst>
          </p:cNvPr>
          <p:cNvGraphicFramePr>
            <a:graphicFrameLocks noGrp="1"/>
          </p:cNvGraphicFramePr>
          <p:nvPr>
            <p:extLst>
              <p:ext uri="{D42A27DB-BD31-4B8C-83A1-F6EECF244321}">
                <p14:modId xmlns:p14="http://schemas.microsoft.com/office/powerpoint/2010/main" val="4121640543"/>
              </p:ext>
            </p:extLst>
          </p:nvPr>
        </p:nvGraphicFramePr>
        <p:xfrm>
          <a:off x="968188" y="2585044"/>
          <a:ext cx="5419166" cy="2743200"/>
        </p:xfrm>
        <a:graphic>
          <a:graphicData uri="http://schemas.openxmlformats.org/drawingml/2006/table">
            <a:tbl>
              <a:tblPr firstRow="1" bandRow="1">
                <a:tableStyleId>{5C22544A-7EE6-4342-B048-85BDC9FD1C3A}</a:tableStyleId>
              </a:tblPr>
              <a:tblGrid>
                <a:gridCol w="1620482">
                  <a:extLst>
                    <a:ext uri="{9D8B030D-6E8A-4147-A177-3AD203B41FA5}">
                      <a16:colId xmlns:a16="http://schemas.microsoft.com/office/drawing/2014/main" val="300250054"/>
                    </a:ext>
                  </a:extLst>
                </a:gridCol>
                <a:gridCol w="3798684">
                  <a:extLst>
                    <a:ext uri="{9D8B030D-6E8A-4147-A177-3AD203B41FA5}">
                      <a16:colId xmlns:a16="http://schemas.microsoft.com/office/drawing/2014/main" val="3786783359"/>
                    </a:ext>
                  </a:extLst>
                </a:gridCol>
              </a:tblGrid>
              <a:tr h="370840">
                <a:tc>
                  <a:txBody>
                    <a:bodyPr/>
                    <a:lstStyle/>
                    <a:p>
                      <a:r>
                        <a:rPr lang="en-US" sz="2400" b="0" dirty="0">
                          <a:solidFill>
                            <a:schemeClr val="bg1"/>
                          </a:solidFill>
                        </a:rPr>
                        <a:t>Module 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r>
                        <a:rPr lang="en-US" sz="2400" b="0" dirty="0">
                          <a:solidFill>
                            <a:srgbClr val="FFFFFF"/>
                          </a:solidFill>
                        </a:rPr>
                        <a:t>Safe Systems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144524324"/>
                  </a:ext>
                </a:extLst>
              </a:tr>
              <a:tr h="370840">
                <a:tc>
                  <a:txBody>
                    <a:bodyPr/>
                    <a:lstStyle/>
                    <a:p>
                      <a:r>
                        <a:rPr lang="en-US" sz="2400" dirty="0">
                          <a:solidFill>
                            <a:schemeClr val="bg1"/>
                          </a:solidFill>
                        </a:rPr>
                        <a:t>Module 2</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FFFFFF"/>
                          </a:solidFill>
                        </a:rPr>
                        <a:t>Human Error</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76232609"/>
                  </a:ext>
                </a:extLst>
              </a:tr>
              <a:tr h="370840">
                <a:tc>
                  <a:txBody>
                    <a:bodyPr/>
                    <a:lstStyle/>
                    <a:p>
                      <a:r>
                        <a:rPr lang="en-US" sz="2400" dirty="0">
                          <a:solidFill>
                            <a:schemeClr val="bg1"/>
                          </a:solidFill>
                        </a:rPr>
                        <a:t>Module 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FFFFFF"/>
                          </a:solidFill>
                        </a:rPr>
                        <a:t>Human Performance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498051407"/>
                  </a:ext>
                </a:extLst>
              </a:tr>
              <a:tr h="370840">
                <a:tc>
                  <a:txBody>
                    <a:bodyPr/>
                    <a:lstStyle/>
                    <a:p>
                      <a:r>
                        <a:rPr lang="en-US" sz="2400" dirty="0">
                          <a:solidFill>
                            <a:schemeClr val="bg1"/>
                          </a:solidFill>
                        </a:rPr>
                        <a:t>Module 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FFFFFF"/>
                          </a:solidFill>
                        </a:rPr>
                        <a:t>Fatigue and Workload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996794627"/>
                  </a:ext>
                </a:extLst>
              </a:tr>
              <a:tr h="370840">
                <a:tc>
                  <a:txBody>
                    <a:bodyPr/>
                    <a:lstStyle/>
                    <a:p>
                      <a:r>
                        <a:rPr lang="en-US" sz="2400" dirty="0">
                          <a:solidFill>
                            <a:schemeClr val="bg1"/>
                          </a:solidFill>
                        </a:rPr>
                        <a:t>Module 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FFFFFF"/>
                          </a:solidFill>
                        </a:rPr>
                        <a:t>Road Risk Interventions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045985565"/>
                  </a:ext>
                </a:extLst>
              </a:tr>
              <a:tr h="370840">
                <a:tc>
                  <a:txBody>
                    <a:bodyPr/>
                    <a:lstStyle/>
                    <a:p>
                      <a:endParaRPr lang="en-US" sz="24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FFFFFF"/>
                          </a:solidFill>
                        </a:rPr>
                        <a:t>Course assessment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848735768"/>
                  </a:ext>
                </a:extLst>
              </a:tr>
            </a:tbl>
          </a:graphicData>
        </a:graphic>
      </p:graphicFrame>
    </p:spTree>
    <p:extLst>
      <p:ext uri="{BB962C8B-B14F-4D97-AF65-F5344CB8AC3E}">
        <p14:creationId xmlns:p14="http://schemas.microsoft.com/office/powerpoint/2010/main" val="2359055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65" name="Rectangle 4164">
            <a:extLst>
              <a:ext uri="{FF2B5EF4-FFF2-40B4-BE49-F238E27FC236}">
                <a16:creationId xmlns:a16="http://schemas.microsoft.com/office/drawing/2014/main" id="{DCCCDCCF-DDE7-4FF9-BA8E-DFD3AC93A6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10" descr="Police Cars Sirens Sounds Effects Fx Responding Cops Songs Remix Kids  Children Lights - YouTube">
            <a:extLst>
              <a:ext uri="{FF2B5EF4-FFF2-40B4-BE49-F238E27FC236}">
                <a16:creationId xmlns:a16="http://schemas.microsoft.com/office/drawing/2014/main" id="{0D87653A-FEB7-867A-0A2C-1F86C0F9CBA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5"/>
          <a:stretch/>
        </p:blipFill>
        <p:spPr bwMode="auto">
          <a:xfrm>
            <a:off x="20" y="1"/>
            <a:ext cx="12188932" cy="6858000"/>
          </a:xfrm>
          <a:prstGeom prst="rect">
            <a:avLst/>
          </a:prstGeom>
          <a:noFill/>
          <a:extLst>
            <a:ext uri="{909E8E84-426E-40DD-AFC4-6F175D3DCCD1}">
              <a14:hiddenFill xmlns:a14="http://schemas.microsoft.com/office/drawing/2010/main">
                <a:solidFill>
                  <a:srgbClr val="FFFFFF"/>
                </a:solidFill>
              </a14:hiddenFill>
            </a:ext>
          </a:extLst>
        </p:spPr>
      </p:pic>
      <p:sp>
        <p:nvSpPr>
          <p:cNvPr id="4167" name="Rectangle 4166">
            <a:extLst>
              <a:ext uri="{FF2B5EF4-FFF2-40B4-BE49-F238E27FC236}">
                <a16:creationId xmlns:a16="http://schemas.microsoft.com/office/drawing/2014/main" id="{C2352FE0-ACFA-479E-A574-CED1C035D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41E8B51-80E2-B3A5-6103-5A12994DED3F}"/>
              </a:ext>
            </a:extLst>
          </p:cNvPr>
          <p:cNvSpPr>
            <a:spLocks noGrp="1"/>
          </p:cNvSpPr>
          <p:nvPr>
            <p:ph type="title"/>
          </p:nvPr>
        </p:nvSpPr>
        <p:spPr>
          <a:xfrm>
            <a:off x="252919" y="1123837"/>
            <a:ext cx="2947482" cy="4601183"/>
          </a:xfrm>
        </p:spPr>
        <p:txBody>
          <a:bodyPr>
            <a:normAutofit/>
          </a:bodyPr>
          <a:lstStyle/>
          <a:p>
            <a:r>
              <a:rPr lang="en-US" sz="5900" dirty="0"/>
              <a:t>Safe Systems</a:t>
            </a:r>
          </a:p>
        </p:txBody>
      </p:sp>
      <p:sp>
        <p:nvSpPr>
          <p:cNvPr id="4169" name="Rectangle 4168">
            <a:extLst>
              <a:ext uri="{FF2B5EF4-FFF2-40B4-BE49-F238E27FC236}">
                <a16:creationId xmlns:a16="http://schemas.microsoft.com/office/drawing/2014/main" id="{401F5979-1992-492E-ABBD-62EBC1016C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97130" y="754144"/>
            <a:ext cx="7865196" cy="533576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D9A1BE73-28F1-EDDD-2DD6-F2FAD42028F1}"/>
              </a:ext>
            </a:extLst>
          </p:cNvPr>
          <p:cNvSpPr>
            <a:spLocks noGrp="1"/>
          </p:cNvSpPr>
          <p:nvPr>
            <p:ph idx="1"/>
          </p:nvPr>
        </p:nvSpPr>
        <p:spPr>
          <a:xfrm>
            <a:off x="3869268" y="864108"/>
            <a:ext cx="7315200" cy="5120640"/>
          </a:xfrm>
        </p:spPr>
        <p:txBody>
          <a:bodyPr>
            <a:normAutofit/>
          </a:bodyPr>
          <a:lstStyle/>
          <a:p>
            <a:r>
              <a:rPr lang="en-US" sz="2400" dirty="0"/>
              <a:t>Human error is to be expected</a:t>
            </a:r>
          </a:p>
          <a:p>
            <a:r>
              <a:rPr lang="en-US" sz="2400" dirty="0"/>
              <a:t>Human body limited under crash forces before harm occurs</a:t>
            </a:r>
          </a:p>
          <a:p>
            <a:r>
              <a:rPr lang="en-US" sz="2400" dirty="0"/>
              <a:t>Road safety is a shared responsibility </a:t>
            </a:r>
          </a:p>
          <a:p>
            <a:r>
              <a:rPr lang="en-US" sz="2400" dirty="0"/>
              <a:t>All parts of the system must be strengthened so that if a system fails, road users are still protected </a:t>
            </a:r>
          </a:p>
        </p:txBody>
      </p:sp>
      <p:sp>
        <p:nvSpPr>
          <p:cNvPr id="4171" name="Rectangle 4170">
            <a:extLst>
              <a:ext uri="{FF2B5EF4-FFF2-40B4-BE49-F238E27FC236}">
                <a16:creationId xmlns:a16="http://schemas.microsoft.com/office/drawing/2014/main" id="{377CB93F-A0E2-4BBE-B2FC-E93932C7E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a:extLst>
              <a:ext uri="{FF2B5EF4-FFF2-40B4-BE49-F238E27FC236}">
                <a16:creationId xmlns:a16="http://schemas.microsoft.com/office/drawing/2014/main" id="{563D24D9-3572-24D8-22D0-BAA9165B3C59}"/>
              </a:ext>
            </a:extLst>
          </p:cNvPr>
          <p:cNvSpPr>
            <a:spLocks noGrp="1"/>
          </p:cNvSpPr>
          <p:nvPr>
            <p:ph type="dt" sz="half" idx="10"/>
          </p:nvPr>
        </p:nvSpPr>
        <p:spPr>
          <a:xfrm>
            <a:off x="262465" y="6356350"/>
            <a:ext cx="2743200" cy="365125"/>
          </a:xfrm>
        </p:spPr>
        <p:txBody>
          <a:bodyPr>
            <a:normAutofit/>
          </a:bodyPr>
          <a:lstStyle/>
          <a:p>
            <a:pPr>
              <a:spcAft>
                <a:spcPts val="600"/>
              </a:spcAft>
            </a:pPr>
            <a:fld id="{E14DA3FC-249A-C247-921B-5CFA65674435}" type="datetime2">
              <a:rPr lang="en-GB">
                <a:solidFill>
                  <a:srgbClr val="FFFFFF"/>
                </a:solidFill>
              </a:rPr>
              <a:pPr>
                <a:spcAft>
                  <a:spcPts val="600"/>
                </a:spcAft>
              </a:pPr>
              <a:t>Wednesday, 17 August 2022</a:t>
            </a:fld>
            <a:endParaRPr lang="en-US">
              <a:solidFill>
                <a:srgbClr val="FFFFFF"/>
              </a:solidFill>
            </a:endParaRPr>
          </a:p>
        </p:txBody>
      </p:sp>
      <p:sp>
        <p:nvSpPr>
          <p:cNvPr id="5" name="Footer Placeholder 4">
            <a:extLst>
              <a:ext uri="{FF2B5EF4-FFF2-40B4-BE49-F238E27FC236}">
                <a16:creationId xmlns:a16="http://schemas.microsoft.com/office/drawing/2014/main" id="{87235DA1-9EB8-8AD3-67FE-36772471504F}"/>
              </a:ext>
            </a:extLst>
          </p:cNvPr>
          <p:cNvSpPr>
            <a:spLocks noGrp="1"/>
          </p:cNvSpPr>
          <p:nvPr>
            <p:ph type="ftr" sz="quarter" idx="11"/>
          </p:nvPr>
        </p:nvSpPr>
        <p:spPr>
          <a:xfrm>
            <a:off x="3869268" y="6356350"/>
            <a:ext cx="5911517" cy="365125"/>
          </a:xfrm>
        </p:spPr>
        <p:txBody>
          <a:bodyPr>
            <a:normAutofit/>
          </a:bodyPr>
          <a:lstStyle/>
          <a:p>
            <a:pPr>
              <a:spcAft>
                <a:spcPts val="600"/>
              </a:spcAft>
            </a:pPr>
            <a:r>
              <a:rPr lang="en-US">
                <a:solidFill>
                  <a:srgbClr val="FFFFFF"/>
                </a:solidFill>
              </a:rPr>
              <a:t>© Copyright all rights reserved</a:t>
            </a:r>
          </a:p>
        </p:txBody>
      </p:sp>
      <p:sp>
        <p:nvSpPr>
          <p:cNvPr id="6" name="Slide Number Placeholder 5">
            <a:extLst>
              <a:ext uri="{FF2B5EF4-FFF2-40B4-BE49-F238E27FC236}">
                <a16:creationId xmlns:a16="http://schemas.microsoft.com/office/drawing/2014/main" id="{838C1520-2816-2EC3-6FD5-F4C237D9EF71}"/>
              </a:ext>
            </a:extLst>
          </p:cNvPr>
          <p:cNvSpPr>
            <a:spLocks noGrp="1"/>
          </p:cNvSpPr>
          <p:nvPr>
            <p:ph type="sldNum" sz="quarter" idx="12"/>
          </p:nvPr>
        </p:nvSpPr>
        <p:spPr>
          <a:xfrm>
            <a:off x="10634135" y="6356350"/>
            <a:ext cx="1530927" cy="365125"/>
          </a:xfrm>
        </p:spPr>
        <p:txBody>
          <a:bodyPr>
            <a:normAutofit/>
          </a:bodyPr>
          <a:lstStyle/>
          <a:p>
            <a:pPr>
              <a:spcAft>
                <a:spcPts val="600"/>
              </a:spcAft>
            </a:pPr>
            <a:fld id="{7C3877F0-7BE3-B64A-9B26-5951F1D91A08}" type="slidenum">
              <a:rPr lang="en-US">
                <a:solidFill>
                  <a:srgbClr val="FFFFFF"/>
                </a:solidFill>
              </a:rPr>
              <a:pPr>
                <a:spcAft>
                  <a:spcPts val="600"/>
                </a:spcAft>
              </a:pPr>
              <a:t>6</a:t>
            </a:fld>
            <a:endParaRPr lang="en-US">
              <a:solidFill>
                <a:srgbClr val="FFFFFF"/>
              </a:solidFill>
            </a:endParaRPr>
          </a:p>
        </p:txBody>
      </p:sp>
      <p:pic>
        <p:nvPicPr>
          <p:cNvPr id="8" name="Picture 7" descr="Logo&#10;&#10;Description automatically generated">
            <a:extLst>
              <a:ext uri="{FF2B5EF4-FFF2-40B4-BE49-F238E27FC236}">
                <a16:creationId xmlns:a16="http://schemas.microsoft.com/office/drawing/2014/main" id="{0031F5DC-5D1E-FC99-6E54-C3695842BAD2}"/>
              </a:ext>
            </a:extLst>
          </p:cNvPr>
          <p:cNvPicPr>
            <a:picLocks noChangeAspect="1"/>
          </p:cNvPicPr>
          <p:nvPr/>
        </p:nvPicPr>
        <p:blipFill>
          <a:blip r:embed="rId4"/>
          <a:srcRect/>
          <a:stretch>
            <a:fillRect/>
          </a:stretch>
        </p:blipFill>
        <p:spPr>
          <a:xfrm>
            <a:off x="252919" y="148524"/>
            <a:ext cx="1895427" cy="495970"/>
          </a:xfrm>
          <a:prstGeom prst="rect">
            <a:avLst/>
          </a:prstGeom>
        </p:spPr>
      </p:pic>
    </p:spTree>
    <p:extLst>
      <p:ext uri="{BB962C8B-B14F-4D97-AF65-F5344CB8AC3E}">
        <p14:creationId xmlns:p14="http://schemas.microsoft.com/office/powerpoint/2010/main" val="1495566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752902" y="815340"/>
            <a:ext cx="7447349" cy="720325"/>
          </a:xfrm>
          <a:prstGeom prst="rect">
            <a:avLst/>
          </a:prstGeom>
        </p:spPr>
        <p:txBody>
          <a:bodyPr lIns="0" tIns="0" rIns="0" bIns="0" rtlCol="0" anchor="t">
            <a:spAutoFit/>
          </a:bodyPr>
          <a:lstStyle/>
          <a:p>
            <a:pPr>
              <a:lnSpc>
                <a:spcPts val="5760"/>
              </a:lnSpc>
            </a:pPr>
            <a:r>
              <a:rPr lang="en-US" sz="4800" spc="-239" dirty="0">
                <a:solidFill>
                  <a:srgbClr val="737373"/>
                </a:solidFill>
                <a:latin typeface="Montserrat Classic Bold Italics"/>
              </a:rPr>
              <a:t>Five Pillars </a:t>
            </a:r>
          </a:p>
        </p:txBody>
      </p:sp>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68337" y="2141123"/>
            <a:ext cx="500948" cy="500948"/>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368337" y="2792355"/>
            <a:ext cx="500948" cy="500948"/>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368337" y="3450950"/>
            <a:ext cx="500948" cy="500948"/>
          </a:xfrm>
          <a:prstGeom prst="rect">
            <a:avLst/>
          </a:prstGeom>
        </p:spPr>
      </p:pic>
      <p:grpSp>
        <p:nvGrpSpPr>
          <p:cNvPr id="6" name="Group 6"/>
          <p:cNvGrpSpPr/>
          <p:nvPr/>
        </p:nvGrpSpPr>
        <p:grpSpPr>
          <a:xfrm>
            <a:off x="1776785" y="1414822"/>
            <a:ext cx="659406" cy="274236"/>
            <a:chOff x="0" y="0"/>
            <a:chExt cx="1374183" cy="571500"/>
          </a:xfrm>
        </p:grpSpPr>
        <p:sp>
          <p:nvSpPr>
            <p:cNvPr id="7" name="Freeform 7"/>
            <p:cNvSpPr/>
            <p:nvPr/>
          </p:nvSpPr>
          <p:spPr>
            <a:xfrm>
              <a:off x="0" y="255270"/>
              <a:ext cx="1374183" cy="69850"/>
            </a:xfrm>
            <a:custGeom>
              <a:avLst/>
              <a:gdLst/>
              <a:ahLst/>
              <a:cxnLst/>
              <a:rect l="l" t="t" r="r" b="b"/>
              <a:pathLst>
                <a:path w="1374183" h="69850">
                  <a:moveTo>
                    <a:pt x="1083353" y="0"/>
                  </a:moveTo>
                  <a:lnTo>
                    <a:pt x="0" y="0"/>
                  </a:lnTo>
                  <a:lnTo>
                    <a:pt x="0" y="69850"/>
                  </a:lnTo>
                  <a:lnTo>
                    <a:pt x="1374183" y="69850"/>
                  </a:lnTo>
                  <a:lnTo>
                    <a:pt x="1374183" y="0"/>
                  </a:lnTo>
                  <a:close/>
                </a:path>
              </a:pathLst>
            </a:custGeom>
            <a:solidFill>
              <a:srgbClr val="4DD8C7"/>
            </a:solidFill>
          </p:spPr>
        </p:sp>
      </p:grpSp>
      <p:pic>
        <p:nvPicPr>
          <p:cNvPr id="8"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5309143" flipV="1">
            <a:off x="-102748" y="-130297"/>
            <a:ext cx="1137935" cy="1137935"/>
          </a:xfrm>
          <a:prstGeom prst="rect">
            <a:avLst/>
          </a:prstGeom>
        </p:spPr>
      </p:pic>
      <p:pic>
        <p:nvPicPr>
          <p:cNvPr id="9" name="Picture 9"/>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flipH="1">
            <a:off x="0" y="5533392"/>
            <a:ext cx="1324609" cy="1324609"/>
          </a:xfrm>
          <a:prstGeom prst="rect">
            <a:avLst/>
          </a:prstGeom>
        </p:spPr>
      </p:pic>
      <p:grpSp>
        <p:nvGrpSpPr>
          <p:cNvPr id="10" name="Group 10"/>
          <p:cNvGrpSpPr/>
          <p:nvPr/>
        </p:nvGrpSpPr>
        <p:grpSpPr>
          <a:xfrm>
            <a:off x="466221" y="401317"/>
            <a:ext cx="568967" cy="568967"/>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DD8C7"/>
            </a:solidFill>
          </p:spPr>
        </p:sp>
      </p:grpSp>
      <p:pic>
        <p:nvPicPr>
          <p:cNvPr id="12" name="Picture 12"/>
          <p:cNvPicPr>
            <a:picLocks noChangeAspect="1"/>
          </p:cNvPicPr>
          <p:nvPr/>
        </p:nvPicPr>
        <p:blipFill>
          <a:blip r:embed="rId13">
            <a:alphaModFix amt="15000"/>
          </a:blip>
          <a:srcRect/>
          <a:stretch>
            <a:fillRect/>
          </a:stretch>
        </p:blipFill>
        <p:spPr>
          <a:xfrm rot="-794900">
            <a:off x="8752509" y="-620752"/>
            <a:ext cx="3664521" cy="3615134"/>
          </a:xfrm>
          <a:prstGeom prst="rect">
            <a:avLst/>
          </a:prstGeom>
        </p:spPr>
      </p:pic>
      <p:pic>
        <p:nvPicPr>
          <p:cNvPr id="13" name="Picture 13"/>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368337" y="4147555"/>
            <a:ext cx="500948" cy="500948"/>
          </a:xfrm>
          <a:prstGeom prst="rect">
            <a:avLst/>
          </a:prstGeom>
        </p:spPr>
      </p:pic>
      <p:pic>
        <p:nvPicPr>
          <p:cNvPr id="14" name="Picture 14"/>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368337" y="4860993"/>
            <a:ext cx="500948" cy="500948"/>
          </a:xfrm>
          <a:prstGeom prst="rect">
            <a:avLst/>
          </a:prstGeom>
        </p:spPr>
      </p:pic>
      <p:sp>
        <p:nvSpPr>
          <p:cNvPr id="15" name="TextBox 15"/>
          <p:cNvSpPr txBox="1"/>
          <p:nvPr/>
        </p:nvSpPr>
        <p:spPr>
          <a:xfrm>
            <a:off x="2106488" y="2218229"/>
            <a:ext cx="5839307" cy="295850"/>
          </a:xfrm>
          <a:prstGeom prst="rect">
            <a:avLst/>
          </a:prstGeom>
        </p:spPr>
        <p:txBody>
          <a:bodyPr lIns="0" tIns="0" rIns="0" bIns="0" rtlCol="0" anchor="t">
            <a:spAutoFit/>
          </a:bodyPr>
          <a:lstStyle/>
          <a:p>
            <a:pPr algn="just">
              <a:lnSpc>
                <a:spcPts val="2467"/>
              </a:lnSpc>
            </a:pPr>
            <a:r>
              <a:rPr lang="en-US" sz="1644" dirty="0">
                <a:solidFill>
                  <a:schemeClr val="tx1">
                    <a:lumMod val="85000"/>
                    <a:lumOff val="15000"/>
                  </a:schemeClr>
                </a:solidFill>
                <a:latin typeface="Open Sans Bold"/>
              </a:rPr>
              <a:t>Safe Roads and Roadsides</a:t>
            </a:r>
            <a:r>
              <a:rPr lang="en-US" sz="1644" dirty="0">
                <a:solidFill>
                  <a:schemeClr val="tx1">
                    <a:lumMod val="85000"/>
                    <a:lumOff val="15000"/>
                  </a:schemeClr>
                </a:solidFill>
                <a:latin typeface="Open Sans"/>
              </a:rPr>
              <a:t> e.g. road user segregation</a:t>
            </a:r>
          </a:p>
        </p:txBody>
      </p:sp>
      <p:sp>
        <p:nvSpPr>
          <p:cNvPr id="16" name="TextBox 16"/>
          <p:cNvSpPr txBox="1"/>
          <p:nvPr/>
        </p:nvSpPr>
        <p:spPr>
          <a:xfrm>
            <a:off x="2106488" y="2898190"/>
            <a:ext cx="7507733" cy="295850"/>
          </a:xfrm>
          <a:prstGeom prst="rect">
            <a:avLst/>
          </a:prstGeom>
        </p:spPr>
        <p:txBody>
          <a:bodyPr lIns="0" tIns="0" rIns="0" bIns="0" rtlCol="0" anchor="t">
            <a:spAutoFit/>
          </a:bodyPr>
          <a:lstStyle/>
          <a:p>
            <a:pPr algn="just">
              <a:lnSpc>
                <a:spcPts val="2467"/>
              </a:lnSpc>
            </a:pPr>
            <a:r>
              <a:rPr lang="en-US" sz="1644" dirty="0">
                <a:solidFill>
                  <a:schemeClr val="tx1">
                    <a:lumMod val="85000"/>
                    <a:lumOff val="15000"/>
                  </a:schemeClr>
                </a:solidFill>
                <a:latin typeface="Open Sans Bold"/>
              </a:rPr>
              <a:t>Safe Speeds</a:t>
            </a:r>
            <a:r>
              <a:rPr lang="en-US" sz="1644" dirty="0">
                <a:solidFill>
                  <a:schemeClr val="tx1">
                    <a:lumMod val="85000"/>
                    <a:lumOff val="15000"/>
                  </a:schemeClr>
                </a:solidFill>
                <a:latin typeface="Open Sans"/>
              </a:rPr>
              <a:t> e.g. speed enforcement</a:t>
            </a:r>
          </a:p>
        </p:txBody>
      </p:sp>
      <p:sp>
        <p:nvSpPr>
          <p:cNvPr id="17" name="TextBox 17"/>
          <p:cNvSpPr txBox="1"/>
          <p:nvPr/>
        </p:nvSpPr>
        <p:spPr>
          <a:xfrm>
            <a:off x="2106488" y="3556785"/>
            <a:ext cx="3608353" cy="295850"/>
          </a:xfrm>
          <a:prstGeom prst="rect">
            <a:avLst/>
          </a:prstGeom>
        </p:spPr>
        <p:txBody>
          <a:bodyPr lIns="0" tIns="0" rIns="0" bIns="0" rtlCol="0" anchor="t">
            <a:spAutoFit/>
          </a:bodyPr>
          <a:lstStyle/>
          <a:p>
            <a:pPr algn="just">
              <a:lnSpc>
                <a:spcPts val="2467"/>
              </a:lnSpc>
            </a:pPr>
            <a:r>
              <a:rPr lang="en-US" sz="1644" dirty="0">
                <a:solidFill>
                  <a:schemeClr val="tx1">
                    <a:lumMod val="85000"/>
                    <a:lumOff val="15000"/>
                  </a:schemeClr>
                </a:solidFill>
                <a:latin typeface="Open Sans Bold"/>
              </a:rPr>
              <a:t>Safe Vehicles </a:t>
            </a:r>
            <a:r>
              <a:rPr lang="en-US" sz="1644" dirty="0">
                <a:solidFill>
                  <a:schemeClr val="tx1">
                    <a:lumMod val="85000"/>
                    <a:lumOff val="15000"/>
                  </a:schemeClr>
                </a:solidFill>
                <a:latin typeface="Open Sans"/>
              </a:rPr>
              <a:t>e.g. airbags</a:t>
            </a:r>
          </a:p>
        </p:txBody>
      </p:sp>
      <p:sp>
        <p:nvSpPr>
          <p:cNvPr id="18" name="TextBox 18"/>
          <p:cNvSpPr txBox="1"/>
          <p:nvPr/>
        </p:nvSpPr>
        <p:spPr>
          <a:xfrm>
            <a:off x="2106488" y="4253390"/>
            <a:ext cx="9399712" cy="295850"/>
          </a:xfrm>
          <a:prstGeom prst="rect">
            <a:avLst/>
          </a:prstGeom>
        </p:spPr>
        <p:txBody>
          <a:bodyPr lIns="0" tIns="0" rIns="0" bIns="0" rtlCol="0" anchor="t">
            <a:spAutoFit/>
          </a:bodyPr>
          <a:lstStyle/>
          <a:p>
            <a:pPr algn="just">
              <a:lnSpc>
                <a:spcPts val="2467"/>
              </a:lnSpc>
            </a:pPr>
            <a:r>
              <a:rPr lang="en-US" sz="1644" dirty="0">
                <a:solidFill>
                  <a:schemeClr val="tx1">
                    <a:lumMod val="85000"/>
                    <a:lumOff val="15000"/>
                  </a:schemeClr>
                </a:solidFill>
                <a:latin typeface="Open Sans Bold"/>
              </a:rPr>
              <a:t>Safe Road Use</a:t>
            </a:r>
            <a:r>
              <a:rPr lang="en-US" sz="1644" dirty="0">
                <a:solidFill>
                  <a:schemeClr val="tx1">
                    <a:lumMod val="85000"/>
                    <a:lumOff val="15000"/>
                  </a:schemeClr>
                </a:solidFill>
                <a:latin typeface="Open Sans"/>
              </a:rPr>
              <a:t> e.g. competent driver</a:t>
            </a:r>
          </a:p>
        </p:txBody>
      </p:sp>
      <p:sp>
        <p:nvSpPr>
          <p:cNvPr id="19" name="TextBox 19"/>
          <p:cNvSpPr txBox="1"/>
          <p:nvPr/>
        </p:nvSpPr>
        <p:spPr>
          <a:xfrm>
            <a:off x="2106488" y="4966828"/>
            <a:ext cx="9399712" cy="295850"/>
          </a:xfrm>
          <a:prstGeom prst="rect">
            <a:avLst/>
          </a:prstGeom>
        </p:spPr>
        <p:txBody>
          <a:bodyPr lIns="0" tIns="0" rIns="0" bIns="0" rtlCol="0" anchor="t">
            <a:spAutoFit/>
          </a:bodyPr>
          <a:lstStyle/>
          <a:p>
            <a:pPr algn="just">
              <a:lnSpc>
                <a:spcPts val="2467"/>
              </a:lnSpc>
            </a:pPr>
            <a:r>
              <a:rPr lang="en-US" sz="1644" dirty="0">
                <a:solidFill>
                  <a:schemeClr val="tx1">
                    <a:lumMod val="85000"/>
                    <a:lumOff val="15000"/>
                  </a:schemeClr>
                </a:solidFill>
                <a:latin typeface="Open Sans Bold"/>
              </a:rPr>
              <a:t>Post-crash Response</a:t>
            </a:r>
            <a:r>
              <a:rPr lang="en-US" sz="1644" dirty="0">
                <a:solidFill>
                  <a:schemeClr val="tx1">
                    <a:lumMod val="85000"/>
                    <a:lumOff val="15000"/>
                  </a:schemeClr>
                </a:solidFill>
                <a:latin typeface="Open Sans"/>
              </a:rPr>
              <a:t> e.g. response time</a:t>
            </a:r>
          </a:p>
        </p:txBody>
      </p:sp>
      <p:pic>
        <p:nvPicPr>
          <p:cNvPr id="20" name="Picture 8"/>
          <p:cNvPicPr>
            <a:picLocks noChangeAspect="1"/>
          </p:cNvPicPr>
          <p:nvPr/>
        </p:nvPicPr>
        <p:blipFill>
          <a:blip r:embed="rId18"/>
          <a:srcRect/>
          <a:stretch>
            <a:fillRect/>
          </a:stretch>
        </p:blipFill>
        <p:spPr>
          <a:xfrm>
            <a:off x="9855200" y="6037426"/>
            <a:ext cx="2159684" cy="565117"/>
          </a:xfrm>
          <a:prstGeom prst="rect">
            <a:avLst/>
          </a:prstGeom>
        </p:spPr>
      </p:pic>
      <p:sp>
        <p:nvSpPr>
          <p:cNvPr id="21" name="Rectangle 20"/>
          <p:cNvSpPr/>
          <p:nvPr/>
        </p:nvSpPr>
        <p:spPr>
          <a:xfrm>
            <a:off x="10058400" y="6591388"/>
            <a:ext cx="2492990" cy="276999"/>
          </a:xfrm>
          <a:prstGeom prst="rect">
            <a:avLst/>
          </a:prstGeom>
        </p:spPr>
        <p:txBody>
          <a:bodyPr wrap="none">
            <a:spAutoFit/>
          </a:bodyPr>
          <a:lstStyle/>
          <a:p>
            <a:r>
              <a:rPr lang="en-GB" sz="1200" dirty="0">
                <a:solidFill>
                  <a:schemeClr val="bg1">
                    <a:lumMod val="65000"/>
                  </a:schemeClr>
                </a:solidFill>
              </a:rPr>
              <a:t>© Copyright all rights reserved</a:t>
            </a:r>
            <a:r>
              <a:rPr lang="en-GB" sz="1200" dirty="0"/>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696A55C8-89F1-439D-863D-E208C0AC8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An Epic New Zealand Road Trip - Itinerary, Tips, and Planning - Bruised  Passports">
            <a:extLst>
              <a:ext uri="{FF2B5EF4-FFF2-40B4-BE49-F238E27FC236}">
                <a16:creationId xmlns:a16="http://schemas.microsoft.com/office/drawing/2014/main" id="{1C859E23-BFA8-0FBF-A493-8759B9EC990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959" r="9092" b="14414"/>
          <a:stretch/>
        </p:blipFill>
        <p:spPr bwMode="auto">
          <a:xfrm>
            <a:off x="20" y="1"/>
            <a:ext cx="12188932" cy="6858000"/>
          </a:xfrm>
          <a:prstGeom prst="rect">
            <a:avLst/>
          </a:prstGeom>
          <a:noFill/>
          <a:extLst>
            <a:ext uri="{909E8E84-426E-40DD-AFC4-6F175D3DCCD1}">
              <a14:hiddenFill xmlns:a14="http://schemas.microsoft.com/office/drawing/2010/main">
                <a:solidFill>
                  <a:srgbClr val="FFFFFF"/>
                </a:solidFill>
              </a14:hiddenFill>
            </a:ext>
          </a:extLst>
        </p:spPr>
      </p:pic>
      <p:sp>
        <p:nvSpPr>
          <p:cNvPr id="6153" name="Rectangle 6152">
            <a:extLst>
              <a:ext uri="{FF2B5EF4-FFF2-40B4-BE49-F238E27FC236}">
                <a16:creationId xmlns:a16="http://schemas.microsoft.com/office/drawing/2014/main" id="{E4A1FD7E-EAEC-40B9-B75B-432F9DA75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09599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B8BC43D-F89D-624D-EFF7-C747BDAD5114}"/>
              </a:ext>
            </a:extLst>
          </p:cNvPr>
          <p:cNvSpPr>
            <a:spLocks noGrp="1"/>
          </p:cNvSpPr>
          <p:nvPr>
            <p:ph type="title"/>
          </p:nvPr>
        </p:nvSpPr>
        <p:spPr>
          <a:xfrm>
            <a:off x="438894" y="1073019"/>
            <a:ext cx="5218209" cy="1255469"/>
          </a:xfrm>
        </p:spPr>
        <p:txBody>
          <a:bodyPr>
            <a:normAutofit/>
          </a:bodyPr>
          <a:lstStyle/>
          <a:p>
            <a:r>
              <a:rPr lang="en-US" sz="5900" dirty="0"/>
              <a:t>Human Error</a:t>
            </a:r>
          </a:p>
        </p:txBody>
      </p:sp>
      <p:sp>
        <p:nvSpPr>
          <p:cNvPr id="3" name="Content Placeholder 2">
            <a:extLst>
              <a:ext uri="{FF2B5EF4-FFF2-40B4-BE49-F238E27FC236}">
                <a16:creationId xmlns:a16="http://schemas.microsoft.com/office/drawing/2014/main" id="{500FA895-F207-E2EF-198A-295CBC0E7A6D}"/>
              </a:ext>
            </a:extLst>
          </p:cNvPr>
          <p:cNvSpPr>
            <a:spLocks noGrp="1"/>
          </p:cNvSpPr>
          <p:nvPr>
            <p:ph idx="1"/>
          </p:nvPr>
        </p:nvSpPr>
        <p:spPr>
          <a:xfrm>
            <a:off x="289248" y="2510395"/>
            <a:ext cx="5218209" cy="3274586"/>
          </a:xfrm>
        </p:spPr>
        <p:txBody>
          <a:bodyPr anchor="t">
            <a:normAutofit/>
          </a:bodyPr>
          <a:lstStyle/>
          <a:p>
            <a:r>
              <a:rPr lang="en-US" dirty="0">
                <a:solidFill>
                  <a:srgbClr val="FFFFFF"/>
                </a:solidFill>
              </a:rPr>
              <a:t>Humans are flexible and adaptable, but prone to error</a:t>
            </a:r>
          </a:p>
          <a:p>
            <a:r>
              <a:rPr lang="en-US" dirty="0">
                <a:solidFill>
                  <a:srgbClr val="FFFFFF"/>
                </a:solidFill>
              </a:rPr>
              <a:t>Human error can be categorized: Slips, lapses and violations</a:t>
            </a:r>
          </a:p>
          <a:p>
            <a:r>
              <a:rPr lang="en-US" dirty="0">
                <a:solidFill>
                  <a:srgbClr val="FFFFFF"/>
                </a:solidFill>
              </a:rPr>
              <a:t>Humans make errors irrespective of training and experience </a:t>
            </a:r>
          </a:p>
          <a:p>
            <a:r>
              <a:rPr lang="en-US" dirty="0">
                <a:solidFill>
                  <a:srgbClr val="FFFFFF"/>
                </a:solidFill>
              </a:rPr>
              <a:t>Need to understand contributory factors to design road risk interventions</a:t>
            </a:r>
          </a:p>
        </p:txBody>
      </p:sp>
      <p:sp>
        <p:nvSpPr>
          <p:cNvPr id="6155" name="Rectangle 6154">
            <a:extLst>
              <a:ext uri="{FF2B5EF4-FFF2-40B4-BE49-F238E27FC236}">
                <a16:creationId xmlns:a16="http://schemas.microsoft.com/office/drawing/2014/main" id="{AC88629E-396B-4C99-B284-F30AABDF2E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a:extLst>
              <a:ext uri="{FF2B5EF4-FFF2-40B4-BE49-F238E27FC236}">
                <a16:creationId xmlns:a16="http://schemas.microsoft.com/office/drawing/2014/main" id="{85CA3EEA-538D-B1EC-ECF1-A3626A59D0AA}"/>
              </a:ext>
            </a:extLst>
          </p:cNvPr>
          <p:cNvSpPr>
            <a:spLocks noGrp="1"/>
          </p:cNvSpPr>
          <p:nvPr>
            <p:ph type="dt" sz="half" idx="10"/>
          </p:nvPr>
        </p:nvSpPr>
        <p:spPr>
          <a:xfrm>
            <a:off x="262465" y="6356350"/>
            <a:ext cx="2743200" cy="365125"/>
          </a:xfrm>
        </p:spPr>
        <p:txBody>
          <a:bodyPr>
            <a:normAutofit/>
          </a:bodyPr>
          <a:lstStyle/>
          <a:p>
            <a:pPr>
              <a:spcAft>
                <a:spcPts val="600"/>
              </a:spcAft>
            </a:pPr>
            <a:fld id="{318015B8-A072-544F-AF06-B4F98E6DA243}" type="datetime2">
              <a:rPr lang="en-GB">
                <a:solidFill>
                  <a:srgbClr val="FFFFFF"/>
                </a:solidFill>
              </a:rPr>
              <a:pPr>
                <a:spcAft>
                  <a:spcPts val="600"/>
                </a:spcAft>
              </a:pPr>
              <a:t>Wednesday, 17 August 2022</a:t>
            </a:fld>
            <a:endParaRPr lang="en-US">
              <a:solidFill>
                <a:srgbClr val="FFFFFF"/>
              </a:solidFill>
            </a:endParaRPr>
          </a:p>
        </p:txBody>
      </p:sp>
      <p:sp>
        <p:nvSpPr>
          <p:cNvPr id="5" name="Footer Placeholder 4">
            <a:extLst>
              <a:ext uri="{FF2B5EF4-FFF2-40B4-BE49-F238E27FC236}">
                <a16:creationId xmlns:a16="http://schemas.microsoft.com/office/drawing/2014/main" id="{4F87E80F-5D0D-D19D-CE91-E46C7BA3C6EC}"/>
              </a:ext>
            </a:extLst>
          </p:cNvPr>
          <p:cNvSpPr>
            <a:spLocks noGrp="1"/>
          </p:cNvSpPr>
          <p:nvPr>
            <p:ph type="ftr" sz="quarter" idx="11"/>
          </p:nvPr>
        </p:nvSpPr>
        <p:spPr>
          <a:xfrm>
            <a:off x="3869268" y="6356350"/>
            <a:ext cx="5911517" cy="365125"/>
          </a:xfrm>
        </p:spPr>
        <p:txBody>
          <a:bodyPr>
            <a:normAutofit/>
          </a:bodyPr>
          <a:lstStyle/>
          <a:p>
            <a:pPr>
              <a:spcAft>
                <a:spcPts val="600"/>
              </a:spcAft>
            </a:pPr>
            <a:r>
              <a:rPr lang="en-US">
                <a:solidFill>
                  <a:srgbClr val="FFFFFF"/>
                </a:solidFill>
              </a:rPr>
              <a:t>© Copyright all rights reserved</a:t>
            </a:r>
          </a:p>
        </p:txBody>
      </p:sp>
      <p:sp>
        <p:nvSpPr>
          <p:cNvPr id="6" name="Slide Number Placeholder 5">
            <a:extLst>
              <a:ext uri="{FF2B5EF4-FFF2-40B4-BE49-F238E27FC236}">
                <a16:creationId xmlns:a16="http://schemas.microsoft.com/office/drawing/2014/main" id="{F5D4ED90-DFCD-D6E0-746F-93AC2A6567AE}"/>
              </a:ext>
            </a:extLst>
          </p:cNvPr>
          <p:cNvSpPr>
            <a:spLocks noGrp="1"/>
          </p:cNvSpPr>
          <p:nvPr>
            <p:ph type="sldNum" sz="quarter" idx="12"/>
          </p:nvPr>
        </p:nvSpPr>
        <p:spPr>
          <a:xfrm>
            <a:off x="10634135" y="6356350"/>
            <a:ext cx="1530927" cy="365125"/>
          </a:xfrm>
        </p:spPr>
        <p:txBody>
          <a:bodyPr>
            <a:normAutofit/>
          </a:bodyPr>
          <a:lstStyle/>
          <a:p>
            <a:pPr>
              <a:spcAft>
                <a:spcPts val="600"/>
              </a:spcAft>
            </a:pPr>
            <a:fld id="{7C3877F0-7BE3-B64A-9B26-5951F1D91A08}" type="slidenum">
              <a:rPr lang="en-US">
                <a:solidFill>
                  <a:srgbClr val="FFFFFF"/>
                </a:solidFill>
              </a:rPr>
              <a:pPr>
                <a:spcAft>
                  <a:spcPts val="600"/>
                </a:spcAft>
              </a:pPr>
              <a:t>8</a:t>
            </a:fld>
            <a:endParaRPr lang="en-US">
              <a:solidFill>
                <a:srgbClr val="FFFFFF"/>
              </a:solidFill>
            </a:endParaRPr>
          </a:p>
        </p:txBody>
      </p:sp>
      <p:pic>
        <p:nvPicPr>
          <p:cNvPr id="7" name="Picture 7" descr="Logo&#10;&#10;Description automatically generated">
            <a:extLst>
              <a:ext uri="{FF2B5EF4-FFF2-40B4-BE49-F238E27FC236}">
                <a16:creationId xmlns:a16="http://schemas.microsoft.com/office/drawing/2014/main" id="{ED95D45D-69BC-4CA0-E402-63A0C12B191C}"/>
              </a:ext>
            </a:extLst>
          </p:cNvPr>
          <p:cNvPicPr>
            <a:picLocks noChangeAspect="1"/>
          </p:cNvPicPr>
          <p:nvPr/>
        </p:nvPicPr>
        <p:blipFill>
          <a:blip r:embed="rId4"/>
          <a:srcRect/>
          <a:stretch>
            <a:fillRect/>
          </a:stretch>
        </p:blipFill>
        <p:spPr>
          <a:xfrm>
            <a:off x="252919" y="148524"/>
            <a:ext cx="1895427" cy="495970"/>
          </a:xfrm>
          <a:prstGeom prst="rect">
            <a:avLst/>
          </a:prstGeom>
        </p:spPr>
      </p:pic>
    </p:spTree>
    <p:extLst>
      <p:ext uri="{BB962C8B-B14F-4D97-AF65-F5344CB8AC3E}">
        <p14:creationId xmlns:p14="http://schemas.microsoft.com/office/powerpoint/2010/main" val="2710477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776785" y="963934"/>
            <a:ext cx="7447349" cy="720325"/>
          </a:xfrm>
          <a:prstGeom prst="rect">
            <a:avLst/>
          </a:prstGeom>
        </p:spPr>
        <p:txBody>
          <a:bodyPr lIns="0" tIns="0" rIns="0" bIns="0" rtlCol="0" anchor="t">
            <a:spAutoFit/>
          </a:bodyPr>
          <a:lstStyle/>
          <a:p>
            <a:pPr>
              <a:lnSpc>
                <a:spcPts val="5760"/>
              </a:lnSpc>
            </a:pPr>
            <a:r>
              <a:rPr lang="en-US" sz="4800" spc="-239">
                <a:solidFill>
                  <a:srgbClr val="737373"/>
                </a:solidFill>
                <a:latin typeface="Montserrat Classic Bold Italics"/>
              </a:rPr>
              <a:t>Defining Error</a:t>
            </a:r>
          </a:p>
        </p:txBody>
      </p:sp>
      <p:grpSp>
        <p:nvGrpSpPr>
          <p:cNvPr id="3" name="Group 3"/>
          <p:cNvGrpSpPr/>
          <p:nvPr/>
        </p:nvGrpSpPr>
        <p:grpSpPr>
          <a:xfrm>
            <a:off x="1776785" y="1700534"/>
            <a:ext cx="659406" cy="274236"/>
            <a:chOff x="0" y="0"/>
            <a:chExt cx="1374183" cy="571500"/>
          </a:xfrm>
        </p:grpSpPr>
        <p:sp>
          <p:nvSpPr>
            <p:cNvPr id="4" name="Freeform 4"/>
            <p:cNvSpPr/>
            <p:nvPr/>
          </p:nvSpPr>
          <p:spPr>
            <a:xfrm>
              <a:off x="0" y="255270"/>
              <a:ext cx="1374183" cy="69850"/>
            </a:xfrm>
            <a:custGeom>
              <a:avLst/>
              <a:gdLst/>
              <a:ahLst/>
              <a:cxnLst/>
              <a:rect l="l" t="t" r="r" b="b"/>
              <a:pathLst>
                <a:path w="1374183" h="69850">
                  <a:moveTo>
                    <a:pt x="1083353" y="0"/>
                  </a:moveTo>
                  <a:lnTo>
                    <a:pt x="0" y="0"/>
                  </a:lnTo>
                  <a:lnTo>
                    <a:pt x="0" y="69850"/>
                  </a:lnTo>
                  <a:lnTo>
                    <a:pt x="1374183" y="69850"/>
                  </a:lnTo>
                  <a:lnTo>
                    <a:pt x="1374183" y="0"/>
                  </a:lnTo>
                  <a:close/>
                </a:path>
              </a:pathLst>
            </a:custGeom>
            <a:solidFill>
              <a:srgbClr val="4DD8C7"/>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309143" flipV="1">
            <a:off x="-102748" y="-130297"/>
            <a:ext cx="1137935" cy="1137935"/>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0" y="5533392"/>
            <a:ext cx="1324609" cy="1324609"/>
          </a:xfrm>
          <a:prstGeom prst="rect">
            <a:avLst/>
          </a:prstGeom>
        </p:spPr>
      </p:pic>
      <p:grpSp>
        <p:nvGrpSpPr>
          <p:cNvPr id="7" name="Group 7"/>
          <p:cNvGrpSpPr/>
          <p:nvPr/>
        </p:nvGrpSpPr>
        <p:grpSpPr>
          <a:xfrm>
            <a:off x="466221" y="401317"/>
            <a:ext cx="568967" cy="568967"/>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DD8C7"/>
            </a:solidFill>
          </p:spPr>
        </p:sp>
      </p:grpSp>
      <p:pic>
        <p:nvPicPr>
          <p:cNvPr id="9" name="Picture 9"/>
          <p:cNvPicPr>
            <a:picLocks noChangeAspect="1"/>
          </p:cNvPicPr>
          <p:nvPr/>
        </p:nvPicPr>
        <p:blipFill>
          <a:blip r:embed="rId6">
            <a:alphaModFix amt="15000"/>
          </a:blip>
          <a:srcRect/>
          <a:stretch>
            <a:fillRect/>
          </a:stretch>
        </p:blipFill>
        <p:spPr>
          <a:xfrm rot="-794900">
            <a:off x="8752509" y="-620752"/>
            <a:ext cx="3664521" cy="3615134"/>
          </a:xfrm>
          <a:prstGeom prst="rect">
            <a:avLst/>
          </a:prstGeom>
        </p:spPr>
      </p:pic>
      <p:sp>
        <p:nvSpPr>
          <p:cNvPr id="10" name="TextBox 10"/>
          <p:cNvSpPr txBox="1"/>
          <p:nvPr/>
        </p:nvSpPr>
        <p:spPr>
          <a:xfrm>
            <a:off x="1707637" y="2190002"/>
            <a:ext cx="2875657" cy="323678"/>
          </a:xfrm>
          <a:prstGeom prst="rect">
            <a:avLst/>
          </a:prstGeom>
        </p:spPr>
        <p:txBody>
          <a:bodyPr lIns="0" tIns="0" rIns="0" bIns="0" rtlCol="0" anchor="t">
            <a:spAutoFit/>
          </a:bodyPr>
          <a:lstStyle/>
          <a:p>
            <a:pPr algn="ctr">
              <a:lnSpc>
                <a:spcPts val="2706"/>
              </a:lnSpc>
            </a:pPr>
            <a:r>
              <a:rPr lang="en-US" sz="1933" dirty="0">
                <a:solidFill>
                  <a:srgbClr val="000000"/>
                </a:solidFill>
                <a:latin typeface="Open Sans"/>
              </a:rPr>
              <a:t>Two types of unsafe acts:</a:t>
            </a:r>
          </a:p>
        </p:txBody>
      </p:sp>
      <p:sp>
        <p:nvSpPr>
          <p:cNvPr id="11" name="TextBox 11"/>
          <p:cNvSpPr txBox="1"/>
          <p:nvPr/>
        </p:nvSpPr>
        <p:spPr>
          <a:xfrm>
            <a:off x="1631437" y="2793832"/>
            <a:ext cx="1663519" cy="384464"/>
          </a:xfrm>
          <a:prstGeom prst="rect">
            <a:avLst/>
          </a:prstGeom>
        </p:spPr>
        <p:txBody>
          <a:bodyPr lIns="0" tIns="0" rIns="0" bIns="0" rtlCol="0" anchor="t">
            <a:spAutoFit/>
          </a:bodyPr>
          <a:lstStyle/>
          <a:p>
            <a:pPr algn="ctr">
              <a:lnSpc>
                <a:spcPts val="3173"/>
              </a:lnSpc>
            </a:pPr>
            <a:r>
              <a:rPr lang="en-US" sz="2266">
                <a:solidFill>
                  <a:srgbClr val="1587F1"/>
                </a:solidFill>
                <a:latin typeface="Open Sans Bold"/>
              </a:rPr>
              <a:t>Violations</a:t>
            </a:r>
          </a:p>
        </p:txBody>
      </p:sp>
      <p:sp>
        <p:nvSpPr>
          <p:cNvPr id="12" name="TextBox 12"/>
          <p:cNvSpPr txBox="1"/>
          <p:nvPr/>
        </p:nvSpPr>
        <p:spPr>
          <a:xfrm>
            <a:off x="1707637" y="3768316"/>
            <a:ext cx="944803" cy="384464"/>
          </a:xfrm>
          <a:prstGeom prst="rect">
            <a:avLst/>
          </a:prstGeom>
        </p:spPr>
        <p:txBody>
          <a:bodyPr lIns="0" tIns="0" rIns="0" bIns="0" rtlCol="0" anchor="t">
            <a:spAutoFit/>
          </a:bodyPr>
          <a:lstStyle/>
          <a:p>
            <a:pPr algn="ctr">
              <a:lnSpc>
                <a:spcPts val="3173"/>
              </a:lnSpc>
            </a:pPr>
            <a:r>
              <a:rPr lang="en-US" sz="2266">
                <a:solidFill>
                  <a:srgbClr val="1587F1"/>
                </a:solidFill>
                <a:latin typeface="Open Sans Bold"/>
              </a:rPr>
              <a:t>Errors</a:t>
            </a:r>
          </a:p>
        </p:txBody>
      </p:sp>
      <p:sp>
        <p:nvSpPr>
          <p:cNvPr id="13" name="TextBox 13"/>
          <p:cNvSpPr txBox="1"/>
          <p:nvPr/>
        </p:nvSpPr>
        <p:spPr>
          <a:xfrm>
            <a:off x="1776785" y="3232361"/>
            <a:ext cx="8397577" cy="546753"/>
          </a:xfrm>
          <a:prstGeom prst="rect">
            <a:avLst/>
          </a:prstGeom>
        </p:spPr>
        <p:txBody>
          <a:bodyPr lIns="0" tIns="0" rIns="0" bIns="0" rtlCol="0" anchor="t">
            <a:spAutoFit/>
          </a:bodyPr>
          <a:lstStyle/>
          <a:p>
            <a:pPr>
              <a:lnSpc>
                <a:spcPts val="2239"/>
              </a:lnSpc>
            </a:pPr>
            <a:r>
              <a:rPr lang="en-US" sz="1600" dirty="0">
                <a:solidFill>
                  <a:srgbClr val="000000"/>
                </a:solidFill>
                <a:latin typeface="Open Sans" panose="020B0604020202020204" charset="0"/>
                <a:ea typeface="Open Sans" panose="020B0604020202020204" charset="0"/>
                <a:cs typeface="Open Sans" panose="020B0604020202020204" charset="0"/>
              </a:rPr>
              <a:t>Deliberate deviations from those </a:t>
            </a:r>
            <a:r>
              <a:rPr lang="en-US" sz="1600" dirty="0" err="1">
                <a:solidFill>
                  <a:srgbClr val="000000"/>
                </a:solidFill>
                <a:latin typeface="Open Sans" panose="020B0604020202020204" charset="0"/>
                <a:ea typeface="Open Sans" panose="020B0604020202020204" charset="0"/>
                <a:cs typeface="Open Sans" panose="020B0604020202020204" charset="0"/>
              </a:rPr>
              <a:t>behaviours</a:t>
            </a:r>
            <a:r>
              <a:rPr lang="en-US" sz="1600" dirty="0">
                <a:solidFill>
                  <a:srgbClr val="000000"/>
                </a:solidFill>
                <a:latin typeface="Open Sans" panose="020B0604020202020204" charset="0"/>
                <a:ea typeface="Open Sans" panose="020B0604020202020204" charset="0"/>
                <a:cs typeface="Open Sans" panose="020B0604020202020204" charset="0"/>
              </a:rPr>
              <a:t> thought to be necessary to work/operate safely</a:t>
            </a:r>
          </a:p>
        </p:txBody>
      </p:sp>
      <p:sp>
        <p:nvSpPr>
          <p:cNvPr id="14" name="TextBox 14"/>
          <p:cNvSpPr txBox="1"/>
          <p:nvPr/>
        </p:nvSpPr>
        <p:spPr>
          <a:xfrm>
            <a:off x="1776785" y="4198866"/>
            <a:ext cx="8397577" cy="1957395"/>
          </a:xfrm>
          <a:prstGeom prst="rect">
            <a:avLst/>
          </a:prstGeom>
        </p:spPr>
        <p:txBody>
          <a:bodyPr lIns="0" tIns="0" rIns="0" bIns="0" rtlCol="0" anchor="t">
            <a:spAutoFit/>
          </a:bodyPr>
          <a:lstStyle/>
          <a:p>
            <a:pPr>
              <a:lnSpc>
                <a:spcPts val="2239"/>
              </a:lnSpc>
            </a:pPr>
            <a:r>
              <a:rPr lang="en-US" sz="1600" b="1" dirty="0">
                <a:solidFill>
                  <a:srgbClr val="000000"/>
                </a:solidFill>
                <a:latin typeface="Open Sans" panose="020B0604020202020204" charset="0"/>
                <a:ea typeface="Open Sans" panose="020B0604020202020204" charset="0"/>
                <a:cs typeface="Open Sans" panose="020B0604020202020204" charset="0"/>
              </a:rPr>
              <a:t>Slips and Lapses </a:t>
            </a:r>
          </a:p>
          <a:p>
            <a:pPr>
              <a:lnSpc>
                <a:spcPts val="2239"/>
              </a:lnSpc>
            </a:pPr>
            <a:r>
              <a:rPr lang="en-US" sz="1600" dirty="0">
                <a:solidFill>
                  <a:srgbClr val="000000"/>
                </a:solidFill>
                <a:latin typeface="Open Sans" panose="020B0604020202020204" charset="0"/>
                <a:ea typeface="Open Sans" panose="020B0604020202020204" charset="0"/>
                <a:cs typeface="Open Sans" panose="020B0604020202020204" charset="0"/>
              </a:rPr>
              <a:t>“Actions deviate from current intention due to execution failures and/or storage failures” (e.g. plan to drive home but go to work instead)</a:t>
            </a:r>
          </a:p>
          <a:p>
            <a:pPr>
              <a:lnSpc>
                <a:spcPts val="2239"/>
              </a:lnSpc>
            </a:pPr>
            <a:endParaRPr lang="en-US" sz="1600" dirty="0">
              <a:solidFill>
                <a:srgbClr val="000000"/>
              </a:solidFill>
              <a:latin typeface="Open Sans" panose="020B0604020202020204" charset="0"/>
              <a:ea typeface="Open Sans" panose="020B0604020202020204" charset="0"/>
              <a:cs typeface="Open Sans" panose="020B0604020202020204" charset="0"/>
            </a:endParaRPr>
          </a:p>
          <a:p>
            <a:pPr>
              <a:lnSpc>
                <a:spcPts val="2239"/>
              </a:lnSpc>
            </a:pPr>
            <a:r>
              <a:rPr lang="en-US" sz="1600" b="1" dirty="0">
                <a:solidFill>
                  <a:srgbClr val="000000"/>
                </a:solidFill>
                <a:latin typeface="Open Sans" panose="020B0604020202020204" charset="0"/>
                <a:ea typeface="Open Sans" panose="020B0604020202020204" charset="0"/>
                <a:cs typeface="Open Sans" panose="020B0604020202020204" charset="0"/>
              </a:rPr>
              <a:t>Mistakes </a:t>
            </a:r>
          </a:p>
          <a:p>
            <a:pPr>
              <a:lnSpc>
                <a:spcPts val="2239"/>
              </a:lnSpc>
            </a:pPr>
            <a:r>
              <a:rPr lang="en-US" sz="1600" dirty="0">
                <a:solidFill>
                  <a:srgbClr val="000000"/>
                </a:solidFill>
                <a:latin typeface="Open Sans" panose="020B0604020202020204" charset="0"/>
                <a:ea typeface="Open Sans" panose="020B0604020202020204" charset="0"/>
                <a:cs typeface="Open Sans" panose="020B0604020202020204" charset="0"/>
              </a:rPr>
              <a:t>“Actions may run according to plan, but the plan is inadequate to achieve the desired outcome” (e.g. put your headlights on instead of windscreen wipers)</a:t>
            </a:r>
          </a:p>
        </p:txBody>
      </p:sp>
      <p:pic>
        <p:nvPicPr>
          <p:cNvPr id="15" name="Picture 8"/>
          <p:cNvPicPr>
            <a:picLocks noChangeAspect="1"/>
          </p:cNvPicPr>
          <p:nvPr/>
        </p:nvPicPr>
        <p:blipFill>
          <a:blip r:embed="rId7"/>
          <a:srcRect/>
          <a:stretch>
            <a:fillRect/>
          </a:stretch>
        </p:blipFill>
        <p:spPr>
          <a:xfrm>
            <a:off x="9891336" y="6042096"/>
            <a:ext cx="2159684" cy="565117"/>
          </a:xfrm>
          <a:prstGeom prst="rect">
            <a:avLst/>
          </a:prstGeom>
        </p:spPr>
      </p:pic>
      <p:sp>
        <p:nvSpPr>
          <p:cNvPr id="16" name="Rectangle 15"/>
          <p:cNvSpPr/>
          <p:nvPr/>
        </p:nvSpPr>
        <p:spPr>
          <a:xfrm>
            <a:off x="9891336" y="6611779"/>
            <a:ext cx="2492990" cy="276999"/>
          </a:xfrm>
          <a:prstGeom prst="rect">
            <a:avLst/>
          </a:prstGeom>
        </p:spPr>
        <p:txBody>
          <a:bodyPr wrap="none">
            <a:spAutoFit/>
          </a:bodyPr>
          <a:lstStyle/>
          <a:p>
            <a:r>
              <a:rPr lang="en-GB" sz="1200" dirty="0">
                <a:solidFill>
                  <a:schemeClr val="bg1">
                    <a:lumMod val="65000"/>
                  </a:schemeClr>
                </a:solidFill>
              </a:rPr>
              <a:t>© Copyright all rights reserved</a:t>
            </a:r>
            <a:r>
              <a:rPr lang="en-GB" sz="1200" dirty="0"/>
              <a:t>	</a:t>
            </a:r>
          </a:p>
        </p:txBody>
      </p:sp>
    </p:spTree>
  </p:cSld>
  <p:clrMapOvr>
    <a:masterClrMapping/>
  </p:clrMapOvr>
</p:sld>
</file>

<file path=ppt/theme/theme1.xml><?xml version="1.0" encoding="utf-8"?>
<a:theme xmlns:a="http://schemas.openxmlformats.org/drawingml/2006/main" name="Frame">
  <a:themeElements>
    <a:clrScheme name="PsyDrive">
      <a:dk1>
        <a:srgbClr val="3B4966"/>
      </a:dk1>
      <a:lt1>
        <a:srgbClr val="FFFFFF"/>
      </a:lt1>
      <a:dk2>
        <a:srgbClr val="5A719E"/>
      </a:dk2>
      <a:lt2>
        <a:srgbClr val="DFE3E5"/>
      </a:lt2>
      <a:accent1>
        <a:srgbClr val="0289FF"/>
      </a:accent1>
      <a:accent2>
        <a:srgbClr val="0567C2"/>
      </a:accent2>
      <a:accent3>
        <a:srgbClr val="0289FF"/>
      </a:accent3>
      <a:accent4>
        <a:srgbClr val="42BA97"/>
      </a:accent4>
      <a:accent5>
        <a:srgbClr val="3E8853"/>
      </a:accent5>
      <a:accent6>
        <a:srgbClr val="62A39F"/>
      </a:accent6>
      <a:hlink>
        <a:srgbClr val="6EAC1C"/>
      </a:hlink>
      <a:folHlink>
        <a:srgbClr val="B26B02"/>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{FABB7A65-996A-5C48-A9BB-64E5188AC983}tf10001124_mac</Template>
  <TotalTime>22504</TotalTime>
  <Words>3410</Words>
  <Application>Microsoft Macintosh PowerPoint</Application>
  <PresentationFormat>Widescreen</PresentationFormat>
  <Paragraphs>228</Paragraphs>
  <Slides>21</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ArialMT</vt:lpstr>
      <vt:lpstr>Calibri</vt:lpstr>
      <vt:lpstr>Corbel</vt:lpstr>
      <vt:lpstr>Montserrat Classic Bold Italics</vt:lpstr>
      <vt:lpstr>Open Sans</vt:lpstr>
      <vt:lpstr>Open Sans Bold</vt:lpstr>
      <vt:lpstr>Wingdings 2</vt:lpstr>
      <vt:lpstr>Frame</vt:lpstr>
      <vt:lpstr>Human Factors &amp; Road Risk Management  </vt:lpstr>
      <vt:lpstr>Introduction</vt:lpstr>
      <vt:lpstr>PowerPoint Presentation</vt:lpstr>
      <vt:lpstr>Course Aim</vt:lpstr>
      <vt:lpstr>Course Modules</vt:lpstr>
      <vt:lpstr>Safe Systems</vt:lpstr>
      <vt:lpstr>PowerPoint Presentation</vt:lpstr>
      <vt:lpstr>Human Error</vt:lpstr>
      <vt:lpstr>PowerPoint Presentation</vt:lpstr>
      <vt:lpstr>Human Performance</vt:lpstr>
      <vt:lpstr>Three Main Capacity Limits </vt:lpstr>
      <vt:lpstr>PowerPoint Presentation</vt:lpstr>
      <vt:lpstr>Average inattention time in seconds due to secondary task </vt:lpstr>
      <vt:lpstr>PowerPoint Presentation</vt:lpstr>
      <vt:lpstr>What could be outside your attention spotlight? </vt:lpstr>
      <vt:lpstr>Fatigue and Workload</vt:lpstr>
      <vt:lpstr>PowerPoint Presentation</vt:lpstr>
      <vt:lpstr>Road Risk Interventions</vt:lpstr>
      <vt:lpstr>Telematics Feedback</vt:lpstr>
      <vt:lpstr>How to Book</vt:lpstr>
      <vt:lpstr>  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 Lisa Dorn</dc:title>
  <dc:creator>Dorn, Lynsey</dc:creator>
  <cp:lastModifiedBy>Lisa Dorn</cp:lastModifiedBy>
  <cp:revision>165</cp:revision>
  <dcterms:created xsi:type="dcterms:W3CDTF">2022-07-13T12:05:11Z</dcterms:created>
  <dcterms:modified xsi:type="dcterms:W3CDTF">2022-08-17T15:02:27Z</dcterms:modified>
</cp:coreProperties>
</file>